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  <p:sldMasterId id="2147483896" r:id="rId5"/>
  </p:sldMasterIdLst>
  <p:notesMasterIdLst>
    <p:notesMasterId r:id="rId47"/>
  </p:notesMasterIdLst>
  <p:sldIdLst>
    <p:sldId id="395" r:id="rId6"/>
    <p:sldId id="374" r:id="rId7"/>
    <p:sldId id="367" r:id="rId8"/>
    <p:sldId id="310" r:id="rId9"/>
    <p:sldId id="316" r:id="rId10"/>
    <p:sldId id="368" r:id="rId11"/>
    <p:sldId id="314" r:id="rId12"/>
    <p:sldId id="311" r:id="rId13"/>
    <p:sldId id="390" r:id="rId14"/>
    <p:sldId id="317" r:id="rId15"/>
    <p:sldId id="412" r:id="rId16"/>
    <p:sldId id="402" r:id="rId17"/>
    <p:sldId id="262" r:id="rId18"/>
    <p:sldId id="410" r:id="rId19"/>
    <p:sldId id="315" r:id="rId20"/>
    <p:sldId id="289" r:id="rId21"/>
    <p:sldId id="298" r:id="rId22"/>
    <p:sldId id="292" r:id="rId23"/>
    <p:sldId id="301" r:id="rId24"/>
    <p:sldId id="307" r:id="rId25"/>
    <p:sldId id="323" r:id="rId26"/>
    <p:sldId id="304" r:id="rId27"/>
    <p:sldId id="299" r:id="rId28"/>
    <p:sldId id="300" r:id="rId29"/>
    <p:sldId id="303" r:id="rId30"/>
    <p:sldId id="291" r:id="rId31"/>
    <p:sldId id="306" r:id="rId32"/>
    <p:sldId id="329" r:id="rId33"/>
    <p:sldId id="414" r:id="rId34"/>
    <p:sldId id="415" r:id="rId35"/>
    <p:sldId id="416" r:id="rId36"/>
    <p:sldId id="417" r:id="rId37"/>
    <p:sldId id="419" r:id="rId38"/>
    <p:sldId id="421" r:id="rId39"/>
    <p:sldId id="423" r:id="rId40"/>
    <p:sldId id="378" r:id="rId41"/>
    <p:sldId id="405" r:id="rId42"/>
    <p:sldId id="427" r:id="rId43"/>
    <p:sldId id="428" r:id="rId44"/>
    <p:sldId id="380" r:id="rId45"/>
    <p:sldId id="407" r:id="rId4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D06"/>
    <a:srgbClr val="00664D"/>
    <a:srgbClr val="133083"/>
    <a:srgbClr val="D56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27" autoAdjust="0"/>
  </p:normalViewPr>
  <p:slideViewPr>
    <p:cSldViewPr snapToGrid="0" snapToObjects="1">
      <p:cViewPr varScale="1">
        <p:scale>
          <a:sx n="81" d="100"/>
          <a:sy n="81" d="100"/>
        </p:scale>
        <p:origin x="132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2681D-7320-FB45-BB57-8A20EA104AB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04232-4B29-C94F-BF34-24899BCD62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15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4232-4B29-C94F-BF34-24899BCD629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93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590A3D-4B4D-4FA3-85B8-482A58423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67BF53-B41C-475C-BD7F-8389A2678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345234-27B9-4F8F-9C44-1D461259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08B3A8-2E76-4D01-8EB7-A5723557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DC5E3-9ADE-47D4-9FA2-A9EE7D7D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3E149-B9F6-4630-A740-16362FCC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D5684A-6B5F-4265-B393-FD29905DE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E9186D-96B3-4D51-99A2-D5DE0554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346EE6-944B-457A-B43F-9A4A7148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A66823-BF7C-41CB-AFE2-823A79F8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75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7387C7-0C76-4FF5-BBEB-56535AF3E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BF3ADC-9322-497F-BDA1-4EE871474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BAB828-57CC-449D-B9E2-A0FD5665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55264-F6F3-4FDF-BC65-2A1D1033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25F1AD-2D2D-4A69-8EB3-BEA8F3B7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95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37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41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0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833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71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78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18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27F9B-960D-49DD-AE38-1A7B7E76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E04BC4-65B5-4B68-BC76-8DF2F2BA7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2BE5E3-2DB7-403C-A7D6-3725C25E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9A7A42-F70F-444E-936E-4E42ECF0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214F41-2446-45C1-9AD3-4B2A9C7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7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55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13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272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2274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494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27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62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235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0F-8D15-714E-B8EB-586545AA1EF5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FD543-04DF-5248-BCEA-090A6D7730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04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9CB4F0-866E-49A0-BC59-1412542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E81C45-09BB-4A2A-B13A-37EDEA48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6C0E1F-FC8B-4135-8C51-35507BB3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50F2A9-44DC-4A01-A347-8A903F41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672009-6091-4E54-9221-ABAB0F1E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97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91305-8000-465F-A02B-99637481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D79CEA-2319-4EBB-9D0A-4B61AD3AF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9B5D6C-9EDA-458E-9C07-9D9C39420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3C204B-B6CC-4BD5-944E-C5EB0A29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3C29B2-36EC-4C81-B6AD-F01B4C54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53A223-3031-4578-A1DF-3038B71C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74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732E57-8634-4EC4-9708-A80DD13BE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0D5BD4-F9F8-4D7E-AD41-D91B162C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6FECA5-D616-4172-ACDC-BD3DAAC52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F486A5-3865-4F43-9B25-4FAF9A240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FBB39E-79BE-4A87-B33C-739C72157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C384E4-EE58-4690-90F8-89D1D85C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16FD0FD-0A4C-47AD-AA0B-DF20985E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1037CAB-EB73-4E0B-B2C2-C202BF64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6F05ED-C776-4498-B4A8-FB5A6F19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6325B7-7F5D-4615-BC93-97B6F5C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362DA0-0AD4-4442-8F58-12822B1E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22E248-B5A7-4F38-95C1-B7B33A36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0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4D8A4D-D8E8-4329-BEBC-67320B6EA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D658BF6-1F10-4E47-9008-F8DA2DB4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F286C0-BF2A-47F2-B22D-2DECA32A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66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5D547-A4B9-48D1-BC30-73318A9F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3AC010-776B-42F0-9153-B51AD58C0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F657E0-9B2B-4AC9-B8C8-586F05BAB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147E56-EDAB-43E6-A292-164CF0E0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C88E4B-63E2-4C8F-A73D-342E0916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47A5C5-C1E0-47F0-8F40-39D2730A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55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C1A16-E2B9-4A93-86B2-0A287964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2CBFD4-DD7F-49B7-B511-2B3B39D94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CC7E84-7799-4189-A078-2E74E3726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0499F4-8267-4161-8CAB-2B8EC227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32C817-2B41-41A1-B51D-F57D5D89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94DF4A-80A9-4E53-A24D-DB67479E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8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6B6BC9-D319-4F22-855D-07283122B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F8195E-64B0-48FE-9C61-EBE26522E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D98C44-4364-456B-8F6D-1746B89B3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8B55C4-703B-4DF5-94A6-C398CD3B5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4634C-556E-4E72-BA71-9E8D548DD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9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FFF0C3-B9CC-428D-AA97-89D8E65EE5A2}" type="datetimeFigureOut">
              <a:rPr lang="it-IT" smtClean="0"/>
              <a:t>29/10/2020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5082D-940E-41A6-89C5-BB00555B0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386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naiplombardia.eu/index.php?option=com_k2&amp;view=itemlist&amp;task=category&amp;id=47&amp;Itemid=22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aiplombardia.it/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hyperlink" Target="http://www.enaip.veneto.i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naip.piemonte.it/" TargetMode="External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hyperlink" Target="http://www.enaip.it/" TargetMode="External"/><Relationship Id="rId4" Type="http://schemas.openxmlformats.org/officeDocument/2006/relationships/hyperlink" Target="http://www.enaip.fvg.it/" TargetMode="External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53284D-61B4-D14E-B9E0-F4DFBA0D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470" r="14206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6B576ACE-29E1-E140-9CAE-1E034BB9D2AC}"/>
              </a:ext>
            </a:extLst>
          </p:cNvPr>
          <p:cNvSpPr txBox="1">
            <a:spLocks/>
          </p:cNvSpPr>
          <p:nvPr/>
        </p:nvSpPr>
        <p:spPr>
          <a:xfrm>
            <a:off x="4267864" y="1917148"/>
            <a:ext cx="4265172" cy="419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defTabSz="457200">
              <a:buNone/>
            </a:pPr>
            <a:r>
              <a:rPr lang="en-US" sz="4000" dirty="0"/>
              <a:t>FONDAZIONE</a:t>
            </a:r>
            <a:br>
              <a:rPr lang="en-US" sz="4000" dirty="0"/>
            </a:br>
            <a:r>
              <a:rPr lang="en-US" sz="4000" dirty="0"/>
              <a:t>ENAIP LOMBARDIA</a:t>
            </a:r>
          </a:p>
          <a:p>
            <a:pPr marL="0" indent="0" defTabSz="457200">
              <a:buNone/>
            </a:pPr>
            <a:r>
              <a:rPr lang="en-US" sz="4000" dirty="0"/>
              <a:t>dal 1951</a:t>
            </a:r>
            <a:br>
              <a:rPr lang="en-US" sz="4000" dirty="0"/>
            </a:br>
            <a:r>
              <a:rPr lang="en-US" sz="4000" dirty="0" err="1"/>
              <a:t>agenzia</a:t>
            </a:r>
            <a:r>
              <a:rPr lang="en-US" sz="4000" dirty="0"/>
              <a:t> </a:t>
            </a:r>
            <a:r>
              <a:rPr lang="en-US" sz="4000" dirty="0" err="1"/>
              <a:t>formativa</a:t>
            </a:r>
            <a:r>
              <a:rPr lang="en-US" sz="4000" dirty="0"/>
              <a:t> per le </a:t>
            </a:r>
            <a:r>
              <a:rPr lang="en-US" sz="4000" dirty="0" err="1"/>
              <a:t>persone</a:t>
            </a:r>
            <a:r>
              <a:rPr lang="en-US" sz="4000" dirty="0"/>
              <a:t> e il </a:t>
            </a:r>
            <a:r>
              <a:rPr lang="en-US" sz="4000" dirty="0" err="1"/>
              <a:t>territorio</a:t>
            </a:r>
            <a:endParaRPr lang="en-US" sz="4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DBBF964-3030-F849-9DB0-C4F250FB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54" y="94596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inestra, tavolo, interni, parete&#10;&#10;Descrizione generata automaticamente">
            <a:extLst>
              <a:ext uri="{FF2B5EF4-FFF2-40B4-BE49-F238E27FC236}">
                <a16:creationId xmlns:a16="http://schemas.microsoft.com/office/drawing/2014/main" id="{34FBBC7E-726E-426B-93BA-5CC01E1BE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2" name="Titolo 1">
            <a:extLst>
              <a:ext uri="{FF2B5EF4-FFF2-40B4-BE49-F238E27FC236}">
                <a16:creationId xmlns:a16="http://schemas.microsoft.com/office/drawing/2014/main" id="{FD3FD117-DEAC-4A29-981D-7C3E0AA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93" y="1016487"/>
            <a:ext cx="6619243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7000" b="1" spc="-150" dirty="0">
                <a:solidFill>
                  <a:schemeClr val="tx1"/>
                </a:solidFill>
              </a:rPr>
              <a:t>270</a:t>
            </a:r>
            <a:r>
              <a:rPr lang="en-US" sz="7000" spc="-150" dirty="0">
                <a:solidFill>
                  <a:schemeClr val="tx1"/>
                </a:solidFill>
              </a:rPr>
              <a:t> AULE</a:t>
            </a:r>
          </a:p>
        </p:txBody>
      </p:sp>
    </p:spTree>
    <p:extLst>
      <p:ext uri="{BB962C8B-B14F-4D97-AF65-F5344CB8AC3E}">
        <p14:creationId xmlns:p14="http://schemas.microsoft.com/office/powerpoint/2010/main" val="32223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E857877E-E03C-40A9-ACAF-0691AC4C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646" y="3624901"/>
            <a:ext cx="5825949" cy="22307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5600" b="1" dirty="0" err="1">
                <a:solidFill>
                  <a:schemeClr val="tx1"/>
                </a:solidFill>
              </a:rPr>
              <a:t>lavorano</a:t>
            </a:r>
            <a:r>
              <a:rPr lang="en-US" sz="5600" b="1" dirty="0">
                <a:solidFill>
                  <a:schemeClr val="tx1"/>
                </a:solidFill>
              </a:rPr>
              <a:t> con </a:t>
            </a:r>
            <a:r>
              <a:rPr lang="en-US" sz="5600" b="1" dirty="0" err="1">
                <a:solidFill>
                  <a:schemeClr val="tx1"/>
                </a:solidFill>
              </a:rPr>
              <a:t>noi</a:t>
            </a:r>
            <a:br>
              <a:rPr lang="en-US" sz="5600" b="1" dirty="0">
                <a:solidFill>
                  <a:schemeClr val="tx1"/>
                </a:solidFill>
              </a:rPr>
            </a:br>
            <a:r>
              <a:rPr lang="en-US" sz="5600" b="1" dirty="0">
                <a:solidFill>
                  <a:schemeClr val="tx1"/>
                </a:solidFill>
              </a:rPr>
              <a:t>250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dipendenti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b="1" dirty="0">
                <a:solidFill>
                  <a:schemeClr val="tx1"/>
                </a:solidFill>
              </a:rPr>
              <a:t>830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collaboratori</a:t>
            </a: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donna, interni, persona, inpiedi&#10;&#10;Descrizione generata automaticamente">
            <a:extLst>
              <a:ext uri="{FF2B5EF4-FFF2-40B4-BE49-F238E27FC236}">
                <a16:creationId xmlns:a16="http://schemas.microsoft.com/office/drawing/2014/main" id="{E7A12412-87DE-4537-B77F-555801A3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5" y="87353"/>
            <a:ext cx="5825949" cy="2956855"/>
          </a:xfrm>
          <a:prstGeom prst="rect">
            <a:avLst/>
          </a:prstGeom>
        </p:spPr>
      </p:pic>
      <p:pic>
        <p:nvPicPr>
          <p:cNvPr id="7" name="Immagine 6" descr="Immagine che contiene persona, interni, posando, donna&#10;&#10;Descrizione generata automaticamente">
            <a:extLst>
              <a:ext uri="{FF2B5EF4-FFF2-40B4-BE49-F238E27FC236}">
                <a16:creationId xmlns:a16="http://schemas.microsoft.com/office/drawing/2014/main" id="{0D96704C-143D-484D-A7D5-FC61F8D8FF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872" y="3089364"/>
            <a:ext cx="3119967" cy="36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53284D-61B4-D14E-B9E0-F4DFBA0D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70" r="14206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9BECAD-824B-1841-A0C1-C0B57E9C9819}"/>
              </a:ext>
            </a:extLst>
          </p:cNvPr>
          <p:cNvSpPr txBox="1">
            <a:spLocks/>
          </p:cNvSpPr>
          <p:nvPr/>
        </p:nvSpPr>
        <p:spPr>
          <a:xfrm>
            <a:off x="4572000" y="1490008"/>
            <a:ext cx="5179976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it-IT" sz="6000" dirty="0">
                <a:solidFill>
                  <a:schemeClr val="accent3">
                    <a:lumMod val="60000"/>
                    <a:lumOff val="40000"/>
                  </a:schemeClr>
                </a:solidFill>
                <a:cs typeface="Arial Hebrew"/>
              </a:rPr>
              <a:t>SERVIZI</a:t>
            </a:r>
            <a:br>
              <a:rPr lang="it-IT" sz="6000" dirty="0">
                <a:solidFill>
                  <a:schemeClr val="accent3">
                    <a:lumMod val="60000"/>
                    <a:lumOff val="40000"/>
                  </a:schemeClr>
                </a:solidFill>
                <a:cs typeface="Arial Hebrew"/>
              </a:rPr>
            </a:br>
            <a:r>
              <a:rPr lang="it-IT" sz="6000" dirty="0">
                <a:solidFill>
                  <a:schemeClr val="accent3">
                    <a:lumMod val="60000"/>
                    <a:lumOff val="40000"/>
                  </a:schemeClr>
                </a:solidFill>
                <a:cs typeface="Arial Hebrew"/>
              </a:rPr>
              <a:t>FORMATIVI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71671B-3D8F-EE44-951A-1BA357F7E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54" y="94596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magine 2" descr="img49.jpg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03" r="9091" b="218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0408" y="775235"/>
            <a:ext cx="7215126" cy="462172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6500" dirty="0"/>
              <a:t>CORSI di </a:t>
            </a:r>
            <a:r>
              <a:rPr lang="en-US" sz="6500" dirty="0" err="1"/>
              <a:t>Istruzione</a:t>
            </a:r>
            <a:r>
              <a:rPr lang="en-US" sz="6500" dirty="0"/>
              <a:t> e </a:t>
            </a:r>
            <a:r>
              <a:rPr lang="en-US" sz="6500" dirty="0" err="1"/>
              <a:t>Formazione</a:t>
            </a:r>
            <a:r>
              <a:rPr lang="en-US" sz="6500" dirty="0"/>
              <a:t> </a:t>
            </a:r>
            <a:r>
              <a:rPr lang="en-US" sz="6500" dirty="0" err="1"/>
              <a:t>professionale</a:t>
            </a:r>
            <a:r>
              <a:rPr lang="en-US" sz="6500" dirty="0"/>
              <a:t> - </a:t>
            </a:r>
            <a:r>
              <a:rPr lang="en-US" sz="65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IeFP</a:t>
            </a:r>
            <a:br>
              <a:rPr lang="en-US" sz="6500" dirty="0"/>
            </a:br>
            <a:r>
              <a:rPr lang="en-US" sz="5500" dirty="0"/>
              <a:t>per </a:t>
            </a:r>
            <a:r>
              <a:rPr lang="en-US" sz="5500" dirty="0" err="1"/>
              <a:t>Ragazzi</a:t>
            </a:r>
            <a:r>
              <a:rPr lang="en-US" sz="5500" dirty="0"/>
              <a:t> dopo la terza media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204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49.jpg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03" r="9091" b="2188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509" y="595503"/>
            <a:ext cx="6619243" cy="8614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9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CORSI </a:t>
            </a:r>
            <a:r>
              <a:rPr lang="it-IT" sz="9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IeFP</a:t>
            </a:r>
            <a:endParaRPr lang="en-US" sz="9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638596E-F3ED-2842-80C6-D821506F559C}"/>
              </a:ext>
            </a:extLst>
          </p:cNvPr>
          <p:cNvSpPr txBox="1">
            <a:spLocks/>
          </p:cNvSpPr>
          <p:nvPr/>
        </p:nvSpPr>
        <p:spPr>
          <a:xfrm>
            <a:off x="1065509" y="4117936"/>
            <a:ext cx="7691629" cy="1796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4000"/>
              </a:lnSpc>
            </a:pPr>
            <a:br>
              <a:rPr lang="en-US" sz="2000" dirty="0"/>
            </a:br>
            <a:br>
              <a:rPr lang="it-IT" sz="3000" dirty="0"/>
            </a:br>
            <a:r>
              <a:rPr lang="it-IT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APPRENDISTATO</a:t>
            </a:r>
            <a:r>
              <a:rPr lang="it-IT" b="1" dirty="0">
                <a:hlinkClick r:id="rId4"/>
              </a:rPr>
              <a:t> </a:t>
            </a:r>
            <a:br>
              <a:rPr lang="it-IT" b="1" dirty="0"/>
            </a:br>
            <a:r>
              <a:rPr lang="it-IT" sz="4000" dirty="0"/>
              <a:t>QUALIFICARSI LAVORANDO presso le aziende con contratto di apprendistato. </a:t>
            </a:r>
            <a:endParaRPr lang="en-US" sz="4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423E993-54DD-074B-8667-D6DADAF3E335}"/>
              </a:ext>
            </a:extLst>
          </p:cNvPr>
          <p:cNvSpPr/>
          <p:nvPr/>
        </p:nvSpPr>
        <p:spPr>
          <a:xfrm>
            <a:off x="965862" y="2052416"/>
            <a:ext cx="7212275" cy="11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it-IT" sz="6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TIROCINIO/STAGE</a:t>
            </a:r>
            <a:br>
              <a:rPr lang="it-IT" sz="6000" dirty="0"/>
            </a:br>
            <a:r>
              <a:rPr lang="it-IT" sz="4000" dirty="0"/>
              <a:t>dal secondo anno</a:t>
            </a:r>
          </a:p>
        </p:txBody>
      </p:sp>
    </p:spTree>
    <p:extLst>
      <p:ext uri="{BB962C8B-B14F-4D97-AF65-F5344CB8AC3E}">
        <p14:creationId xmlns:p14="http://schemas.microsoft.com/office/powerpoint/2010/main" val="11806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bo, persona, tavolo, interni&#10;&#10;Descrizione generata automaticamente">
            <a:extLst>
              <a:ext uri="{FF2B5EF4-FFF2-40B4-BE49-F238E27FC236}">
                <a16:creationId xmlns:a16="http://schemas.microsoft.com/office/drawing/2014/main" id="{BBEBC023-97D0-4E4A-9FCC-17FE7F07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66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 descr="Immagine che contiene persona, interni, tavolo, cibo&#10;&#10;Descrizione generata automaticamente">
            <a:extLst>
              <a:ext uri="{FF2B5EF4-FFF2-40B4-BE49-F238E27FC236}">
                <a16:creationId xmlns:a16="http://schemas.microsoft.com/office/drawing/2014/main" id="{2441FA57-D7F4-444C-9D1B-E69CB762C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3005836" cy="5571066"/>
          </a:xfrm>
          <a:prstGeom prst="rect">
            <a:avLst/>
          </a:prstGeom>
        </p:spPr>
      </p:pic>
      <p:pic>
        <p:nvPicPr>
          <p:cNvPr id="27" name="Immagine 26" descr="Immagine che contiene persona, pavimento, interni, inpiedi&#10;&#10;Descrizione generata automaticamente">
            <a:extLst>
              <a:ext uri="{FF2B5EF4-FFF2-40B4-BE49-F238E27FC236}">
                <a16:creationId xmlns:a16="http://schemas.microsoft.com/office/drawing/2014/main" id="{A164F5B2-7468-4ACC-B21F-79D6F43BD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37" y="643467"/>
            <a:ext cx="49316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arete, interni, persona, pavimento&#10;&#10;Descrizione generata automaticamente">
            <a:extLst>
              <a:ext uri="{FF2B5EF4-FFF2-40B4-BE49-F238E27FC236}">
                <a16:creationId xmlns:a16="http://schemas.microsoft.com/office/drawing/2014/main" id="{16FA56E4-F77E-4F99-BD21-982E4024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99" y="643467"/>
            <a:ext cx="3968750" cy="5571066"/>
          </a:xfrm>
          <a:prstGeom prst="rect">
            <a:avLst/>
          </a:prstGeom>
        </p:spPr>
      </p:pic>
      <p:pic>
        <p:nvPicPr>
          <p:cNvPr id="4" name="Immagine 3" descr="Immagine che contiene persona, interni, tavolo, parete&#10;&#10;Descrizione generata automaticamente">
            <a:extLst>
              <a:ext uri="{FF2B5EF4-FFF2-40B4-BE49-F238E27FC236}">
                <a16:creationId xmlns:a16="http://schemas.microsoft.com/office/drawing/2014/main" id="{BBE81AEF-7383-450D-868A-D9D10EDBA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92650" y="643467"/>
            <a:ext cx="39687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 descr="Immagine che contiene persona, parete, inpiedi, fotografia&#10;&#10;Descrizione generata automaticamente">
            <a:extLst>
              <a:ext uri="{FF2B5EF4-FFF2-40B4-BE49-F238E27FC236}">
                <a16:creationId xmlns:a16="http://schemas.microsoft.com/office/drawing/2014/main" id="{3BFDC5E7-6444-4954-8A06-CEF78AA91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74221"/>
            <a:ext cx="9143980" cy="6857990"/>
          </a:xfrm>
          <a:prstGeom prst="rect">
            <a:avLst/>
          </a:prstGeom>
        </p:spPr>
      </p:pic>
      <p:sp>
        <p:nvSpPr>
          <p:cNvPr id="68" name="Titolo 1">
            <a:extLst>
              <a:ext uri="{FF2B5EF4-FFF2-40B4-BE49-F238E27FC236}">
                <a16:creationId xmlns:a16="http://schemas.microsoft.com/office/drawing/2014/main" id="{0E7E78BB-ACDF-4F37-BAFE-DCE66C8E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4" y="5570031"/>
            <a:ext cx="8810172" cy="762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+mn-lt"/>
              </a:rPr>
              <a:t>4500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ragazzi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nei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corsi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IeFP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574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ersona, parete, interni, gruppo&#10;&#10;Descrizione generata automaticamente">
            <a:extLst>
              <a:ext uri="{FF2B5EF4-FFF2-40B4-BE49-F238E27FC236}">
                <a16:creationId xmlns:a16="http://schemas.microsoft.com/office/drawing/2014/main" id="{1A0CA28B-51EE-4C2E-B2AD-A9575AF97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" contras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-1391078"/>
            <a:ext cx="9143980" cy="685799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E857877E-E03C-40A9-ACAF-0691AC4C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4" y="3161630"/>
            <a:ext cx="8810172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Il </a:t>
            </a:r>
            <a:r>
              <a:rPr lang="en-US" sz="3000" b="1" dirty="0">
                <a:solidFill>
                  <a:schemeClr val="tx1"/>
                </a:solidFill>
                <a:latin typeface="+mn-lt"/>
              </a:rPr>
              <a:t>95 %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degli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allievi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conclude con </a:t>
            </a:r>
            <a:r>
              <a:rPr lang="en-US" sz="3000" b="1" dirty="0" err="1">
                <a:solidFill>
                  <a:schemeClr val="tx1"/>
                </a:solidFill>
                <a:latin typeface="+mn-lt"/>
              </a:rPr>
              <a:t>successo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il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corso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di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studi</a:t>
            </a:r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57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mbardia_sedi.pn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66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21743" cy="69230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BA596D-5166-484F-834C-CA345B8D9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8973" y="1019908"/>
            <a:ext cx="3200841" cy="5709137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150000"/>
              </a:lnSpc>
            </a:pPr>
            <a:r>
              <a:rPr lang="it-IT" sz="2100" spc="-150" dirty="0">
                <a:solidFill>
                  <a:schemeClr val="tx1"/>
                </a:solidFill>
                <a:latin typeface="+mn-lt"/>
              </a:rPr>
              <a:t>BERGAMO - BOTTICINO  BRESCIA - BUSTO ARSIZIO CANTÙ - COMO  -  CREMONA  DALMINE - LECCO  MAGENTA  MANTOVA - MELZO - MILANO GIACINTI </a:t>
            </a:r>
            <a:r>
              <a:rPr lang="it-IT" sz="2100" spc="-150" dirty="0">
                <a:solidFill>
                  <a:schemeClr val="tx1"/>
                </a:solidFill>
              </a:rPr>
              <a:t>MILANO SEDE REGIONALE - </a:t>
            </a:r>
            <a:r>
              <a:rPr lang="it-IT" sz="2100" spc="-150" dirty="0">
                <a:solidFill>
                  <a:schemeClr val="tx1"/>
                </a:solidFill>
                <a:latin typeface="+mn-lt"/>
              </a:rPr>
              <a:t>MONTICELLO BRIANZA MORBEGNO - PAVIA  PIOLTELLO - ROMANO DI LOMBARDIA - VARESE  VIGEVANO - VIMERCATE   VOGHERA</a:t>
            </a:r>
            <a:endParaRPr lang="en-US" sz="2100" spc="-1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146414B-EE2C-4183-A474-DC759149DEFC}"/>
              </a:ext>
            </a:extLst>
          </p:cNvPr>
          <p:cNvSpPr txBox="1">
            <a:spLocks/>
          </p:cNvSpPr>
          <p:nvPr/>
        </p:nvSpPr>
        <p:spPr>
          <a:xfrm>
            <a:off x="2596987" y="5900298"/>
            <a:ext cx="4389967" cy="1072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</a:pPr>
            <a:r>
              <a:rPr lang="en-US" sz="7000" b="1" dirty="0">
                <a:solidFill>
                  <a:schemeClr val="accent5">
                    <a:lumMod val="50000"/>
                  </a:schemeClr>
                </a:solidFill>
              </a:rPr>
              <a:t>23</a:t>
            </a:r>
            <a:r>
              <a:rPr lang="en-US" sz="7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7000" dirty="0" err="1">
                <a:solidFill>
                  <a:schemeClr val="accent5">
                    <a:lumMod val="50000"/>
                  </a:schemeClr>
                </a:solidFill>
              </a:rPr>
              <a:t>sedi</a:t>
            </a:r>
            <a:endParaRPr lang="en-US" sz="7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interni, gruppo, parete&#10;&#10;Descrizione generata automaticamente">
            <a:extLst>
              <a:ext uri="{FF2B5EF4-FFF2-40B4-BE49-F238E27FC236}">
                <a16:creationId xmlns:a16="http://schemas.microsoft.com/office/drawing/2014/main" id="{ECEC09F2-73FE-4094-806F-A89603626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91" y="106024"/>
            <a:ext cx="3806827" cy="5343769"/>
          </a:xfrm>
          <a:prstGeom prst="rect">
            <a:avLst/>
          </a:prstGeom>
        </p:spPr>
      </p:pic>
      <p:pic>
        <p:nvPicPr>
          <p:cNvPr id="3" name="Immagine 2" descr="Immagine che contiene persona, gruppo, posando, interni&#10;&#10;Descrizione generata automaticamente">
            <a:extLst>
              <a:ext uri="{FF2B5EF4-FFF2-40B4-BE49-F238E27FC236}">
                <a16:creationId xmlns:a16="http://schemas.microsoft.com/office/drawing/2014/main" id="{4CAE8EF8-8B4C-4D02-89A7-115689B31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64482" y="106024"/>
            <a:ext cx="3806827" cy="534377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89E192A-9950-43DC-8A42-09FCF2C0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6" y="3166469"/>
            <a:ext cx="8810172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</a:rPr>
              <a:t>Al </a:t>
            </a:r>
            <a:r>
              <a:rPr lang="en-US" sz="3000" dirty="0" err="1">
                <a:solidFill>
                  <a:schemeClr val="tx1"/>
                </a:solidFill>
              </a:rPr>
              <a:t>termine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dei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corsi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>
                <a:solidFill>
                  <a:schemeClr val="tx1"/>
                </a:solidFill>
              </a:rPr>
              <a:t>l’88%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degli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allievi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lavora</a:t>
            </a:r>
            <a:r>
              <a:rPr lang="en-US" sz="3000" b="1" dirty="0">
                <a:solidFill>
                  <a:schemeClr val="tx1"/>
                </a:solidFill>
              </a:rPr>
              <a:t> o  continua </a:t>
            </a:r>
            <a:r>
              <a:rPr lang="en-US" sz="3000" b="1" dirty="0" err="1">
                <a:solidFill>
                  <a:schemeClr val="tx1"/>
                </a:solidFill>
              </a:rPr>
              <a:t>gli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studi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49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1">
            <a:extLst>
              <a:ext uri="{FF2B5EF4-FFF2-40B4-BE49-F238E27FC236}">
                <a16:creationId xmlns:a16="http://schemas.microsoft.com/office/drawing/2014/main" id="{FD3FD117-DEAC-4A29-981D-7C3E0AA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31" y="5516363"/>
            <a:ext cx="7805701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3000" b="1" spc="-150" dirty="0">
                <a:solidFill>
                  <a:schemeClr val="tx1"/>
                </a:solidFill>
              </a:rPr>
              <a:t>500</a:t>
            </a:r>
            <a:r>
              <a:rPr lang="en-US" sz="3000" spc="-150" dirty="0">
                <a:solidFill>
                  <a:schemeClr val="tx1"/>
                </a:solidFill>
              </a:rPr>
              <a:t> </a:t>
            </a:r>
            <a:r>
              <a:rPr lang="en-US" sz="3000" spc="-150" dirty="0" err="1">
                <a:solidFill>
                  <a:schemeClr val="tx1"/>
                </a:solidFill>
              </a:rPr>
              <a:t>allievi</a:t>
            </a:r>
            <a:r>
              <a:rPr lang="en-US" sz="3000" spc="-150" dirty="0">
                <a:solidFill>
                  <a:schemeClr val="tx1"/>
                </a:solidFill>
              </a:rPr>
              <a:t> </a:t>
            </a:r>
            <a:r>
              <a:rPr lang="en-US" sz="3000" spc="-150" dirty="0" err="1">
                <a:solidFill>
                  <a:schemeClr val="tx1"/>
                </a:solidFill>
              </a:rPr>
              <a:t>ogni</a:t>
            </a:r>
            <a:r>
              <a:rPr lang="en-US" sz="3000" spc="-150" dirty="0">
                <a:solidFill>
                  <a:schemeClr val="tx1"/>
                </a:solidFill>
              </a:rPr>
              <a:t> anno </a:t>
            </a:r>
            <a:r>
              <a:rPr lang="en-US" sz="3000" spc="-150" dirty="0" err="1">
                <a:solidFill>
                  <a:schemeClr val="tx1"/>
                </a:solidFill>
              </a:rPr>
              <a:t>sono</a:t>
            </a:r>
            <a:r>
              <a:rPr lang="en-US" sz="3000" spc="-150" dirty="0">
                <a:solidFill>
                  <a:schemeClr val="tx1"/>
                </a:solidFill>
              </a:rPr>
              <a:t> </a:t>
            </a:r>
            <a:r>
              <a:rPr lang="en-US" sz="3000" spc="-150" dirty="0" err="1">
                <a:solidFill>
                  <a:schemeClr val="tx1"/>
                </a:solidFill>
              </a:rPr>
              <a:t>coinvolti</a:t>
            </a:r>
            <a:r>
              <a:rPr lang="en-US" sz="3000" spc="-150" dirty="0">
                <a:solidFill>
                  <a:schemeClr val="tx1"/>
                </a:solidFill>
              </a:rPr>
              <a:t> in </a:t>
            </a:r>
            <a:r>
              <a:rPr lang="en-US" sz="3000" b="1" spc="-150" dirty="0" err="1">
                <a:solidFill>
                  <a:schemeClr val="tx1"/>
                </a:solidFill>
              </a:rPr>
              <a:t>esperienze</a:t>
            </a:r>
            <a:r>
              <a:rPr lang="en-US" sz="3000" b="1" spc="-150" dirty="0">
                <a:solidFill>
                  <a:schemeClr val="tx1"/>
                </a:solidFill>
              </a:rPr>
              <a:t> </a:t>
            </a:r>
            <a:r>
              <a:rPr lang="en-US" sz="3000" b="1" spc="-150" dirty="0" err="1">
                <a:solidFill>
                  <a:schemeClr val="tx1"/>
                </a:solidFill>
              </a:rPr>
              <a:t>all’estero</a:t>
            </a:r>
            <a:endParaRPr lang="en-US" sz="3000" b="1" spc="-150" dirty="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4681E0-AD4B-4F2A-8F90-1AB2AFC75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011" y="10"/>
            <a:ext cx="3494943" cy="5244846"/>
          </a:xfrm>
          <a:custGeom>
            <a:avLst/>
            <a:gdLst>
              <a:gd name="connsiteX0" fmla="*/ 0 w 4071972"/>
              <a:gd name="connsiteY0" fmla="*/ 0 h 4583103"/>
              <a:gd name="connsiteX1" fmla="*/ 4071972 w 4071972"/>
              <a:gd name="connsiteY1" fmla="*/ 0 h 4583103"/>
              <a:gd name="connsiteX2" fmla="*/ 4071972 w 4071972"/>
              <a:gd name="connsiteY2" fmla="*/ 4542358 h 4583103"/>
              <a:gd name="connsiteX3" fmla="*/ 4011042 w 4071972"/>
              <a:gd name="connsiteY3" fmla="*/ 4545620 h 4583103"/>
              <a:gd name="connsiteX4" fmla="*/ 3745263 w 4071972"/>
              <a:gd name="connsiteY4" fmla="*/ 4555779 h 4583103"/>
              <a:gd name="connsiteX5" fmla="*/ 3479483 w 4071972"/>
              <a:gd name="connsiteY5" fmla="*/ 4564537 h 4583103"/>
              <a:gd name="connsiteX6" fmla="*/ 3216143 w 4071972"/>
              <a:gd name="connsiteY6" fmla="*/ 4572944 h 4583103"/>
              <a:gd name="connsiteX7" fmla="*/ 2956461 w 4071972"/>
              <a:gd name="connsiteY7" fmla="*/ 4576798 h 4583103"/>
              <a:gd name="connsiteX8" fmla="*/ 2696778 w 4071972"/>
              <a:gd name="connsiteY8" fmla="*/ 4581001 h 4583103"/>
              <a:gd name="connsiteX9" fmla="*/ 2440752 w 4071972"/>
              <a:gd name="connsiteY9" fmla="*/ 4583103 h 4583103"/>
              <a:gd name="connsiteX10" fmla="*/ 2187164 w 4071972"/>
              <a:gd name="connsiteY10" fmla="*/ 4581001 h 4583103"/>
              <a:gd name="connsiteX11" fmla="*/ 1936015 w 4071972"/>
              <a:gd name="connsiteY11" fmla="*/ 4581001 h 4583103"/>
              <a:gd name="connsiteX12" fmla="*/ 1687305 w 4071972"/>
              <a:gd name="connsiteY12" fmla="*/ 4576798 h 4583103"/>
              <a:gd name="connsiteX13" fmla="*/ 1443471 w 4071972"/>
              <a:gd name="connsiteY13" fmla="*/ 4570492 h 4583103"/>
              <a:gd name="connsiteX14" fmla="*/ 1202077 w 4071972"/>
              <a:gd name="connsiteY14" fmla="*/ 4564537 h 4583103"/>
              <a:gd name="connsiteX15" fmla="*/ 965557 w 4071972"/>
              <a:gd name="connsiteY15" fmla="*/ 4557881 h 4583103"/>
              <a:gd name="connsiteX16" fmla="*/ 730256 w 4071972"/>
              <a:gd name="connsiteY16" fmla="*/ 4547722 h 4583103"/>
              <a:gd name="connsiteX17" fmla="*/ 498615 w 4071972"/>
              <a:gd name="connsiteY17" fmla="*/ 4536862 h 4583103"/>
              <a:gd name="connsiteX18" fmla="*/ 271848 w 4071972"/>
              <a:gd name="connsiteY18" fmla="*/ 4527054 h 4583103"/>
              <a:gd name="connsiteX19" fmla="*/ 0 w 4071972"/>
              <a:gd name="connsiteY19" fmla="*/ 4510054 h 458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738B2B-EEE2-40FB-B88A-37879AA92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43743" y="-6"/>
            <a:ext cx="3494943" cy="5762071"/>
          </a:xfrm>
          <a:custGeom>
            <a:avLst/>
            <a:gdLst>
              <a:gd name="connsiteX0" fmla="*/ 0 w 4060014"/>
              <a:gd name="connsiteY0" fmla="*/ 0 h 5020241"/>
              <a:gd name="connsiteX1" fmla="*/ 4060014 w 4060014"/>
              <a:gd name="connsiteY1" fmla="*/ 0 h 5020241"/>
              <a:gd name="connsiteX2" fmla="*/ 4060014 w 4060014"/>
              <a:gd name="connsiteY2" fmla="*/ 4510064 h 5020241"/>
              <a:gd name="connsiteX3" fmla="*/ 3889152 w 4060014"/>
              <a:gd name="connsiteY3" fmla="*/ 4499379 h 5020241"/>
              <a:gd name="connsiteX4" fmla="*/ 3464881 w 4060014"/>
              <a:gd name="connsiteY4" fmla="*/ 4469954 h 5020241"/>
              <a:gd name="connsiteX5" fmla="*/ 3057678 w 4060014"/>
              <a:gd name="connsiteY5" fmla="*/ 4439126 h 5020241"/>
              <a:gd name="connsiteX6" fmla="*/ 2672421 w 4060014"/>
              <a:gd name="connsiteY6" fmla="*/ 4405147 h 5020241"/>
              <a:gd name="connsiteX7" fmla="*/ 2304232 w 4060014"/>
              <a:gd name="connsiteY7" fmla="*/ 4369765 h 5020241"/>
              <a:gd name="connsiteX8" fmla="*/ 1962864 w 4060014"/>
              <a:gd name="connsiteY8" fmla="*/ 4331582 h 5020241"/>
              <a:gd name="connsiteX9" fmla="*/ 1642223 w 4060014"/>
              <a:gd name="connsiteY9" fmla="*/ 4294099 h 5020241"/>
              <a:gd name="connsiteX10" fmla="*/ 1347183 w 4060014"/>
              <a:gd name="connsiteY10" fmla="*/ 4256616 h 5020241"/>
              <a:gd name="connsiteX11" fmla="*/ 1076528 w 4060014"/>
              <a:gd name="connsiteY11" fmla="*/ 4221235 h 5020241"/>
              <a:gd name="connsiteX12" fmla="*/ 836351 w 4060014"/>
              <a:gd name="connsiteY12" fmla="*/ 4187605 h 5020241"/>
              <a:gd name="connsiteX13" fmla="*/ 619339 w 4060014"/>
              <a:gd name="connsiteY13" fmla="*/ 4155727 h 5020241"/>
              <a:gd name="connsiteX14" fmla="*/ 436464 w 4060014"/>
              <a:gd name="connsiteY14" fmla="*/ 4129104 h 5020241"/>
              <a:gd name="connsiteX15" fmla="*/ 282848 w 4060014"/>
              <a:gd name="connsiteY15" fmla="*/ 4103881 h 5020241"/>
              <a:gd name="connsiteX16" fmla="*/ 71932 w 4060014"/>
              <a:gd name="connsiteY16" fmla="*/ 4067800 h 5020241"/>
              <a:gd name="connsiteX17" fmla="*/ 1 w 4060014"/>
              <a:gd name="connsiteY17" fmla="*/ 4055539 h 5020241"/>
              <a:gd name="connsiteX18" fmla="*/ 1 w 4060014"/>
              <a:gd name="connsiteY18" fmla="*/ 5020241 h 5020241"/>
              <a:gd name="connsiteX19" fmla="*/ 0 w 4060014"/>
              <a:gd name="connsiteY1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11518C-5ECC-415C-91F1-6C283B0C5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19717" y="-39683"/>
            <a:ext cx="3515671" cy="5244845"/>
          </a:xfrm>
          <a:custGeom>
            <a:avLst/>
            <a:gdLst>
              <a:gd name="connsiteX0" fmla="*/ 0 w 4059709"/>
              <a:gd name="connsiteY0" fmla="*/ 0 h 4542350"/>
              <a:gd name="connsiteX1" fmla="*/ 4059709 w 4059709"/>
              <a:gd name="connsiteY1" fmla="*/ 0 h 4542350"/>
              <a:gd name="connsiteX2" fmla="*/ 4059709 w 4059709"/>
              <a:gd name="connsiteY2" fmla="*/ 4057991 h 4542350"/>
              <a:gd name="connsiteX3" fmla="*/ 3782959 w 4059709"/>
              <a:gd name="connsiteY3" fmla="*/ 4110187 h 4542350"/>
              <a:gd name="connsiteX4" fmla="*/ 3507426 w 4059709"/>
              <a:gd name="connsiteY4" fmla="*/ 4159931 h 4542350"/>
              <a:gd name="connsiteX5" fmla="*/ 3230675 w 4059709"/>
              <a:gd name="connsiteY5" fmla="*/ 4208624 h 4542350"/>
              <a:gd name="connsiteX6" fmla="*/ 2952704 w 4059709"/>
              <a:gd name="connsiteY6" fmla="*/ 4250310 h 4542350"/>
              <a:gd name="connsiteX7" fmla="*/ 2675953 w 4059709"/>
              <a:gd name="connsiteY7" fmla="*/ 4292347 h 4542350"/>
              <a:gd name="connsiteX8" fmla="*/ 2397982 w 4059709"/>
              <a:gd name="connsiteY8" fmla="*/ 4331582 h 4542350"/>
              <a:gd name="connsiteX9" fmla="*/ 2123669 w 4059709"/>
              <a:gd name="connsiteY9" fmla="*/ 4365211 h 4542350"/>
              <a:gd name="connsiteX10" fmla="*/ 1845698 w 4059709"/>
              <a:gd name="connsiteY10" fmla="*/ 4397089 h 4542350"/>
              <a:gd name="connsiteX11" fmla="*/ 1568947 w 4059709"/>
              <a:gd name="connsiteY11" fmla="*/ 4426165 h 4542350"/>
              <a:gd name="connsiteX12" fmla="*/ 1297072 w 4059709"/>
              <a:gd name="connsiteY12" fmla="*/ 4451387 h 4542350"/>
              <a:gd name="connsiteX13" fmla="*/ 1021540 w 4059709"/>
              <a:gd name="connsiteY13" fmla="*/ 4476609 h 4542350"/>
              <a:gd name="connsiteX14" fmla="*/ 749665 w 4059709"/>
              <a:gd name="connsiteY14" fmla="*/ 4497628 h 4542350"/>
              <a:gd name="connsiteX15" fmla="*/ 477790 w 4059709"/>
              <a:gd name="connsiteY15" fmla="*/ 4514092 h 4542350"/>
              <a:gd name="connsiteX16" fmla="*/ 207135 w 4059709"/>
              <a:gd name="connsiteY16" fmla="*/ 4531258 h 4542350"/>
              <a:gd name="connsiteX17" fmla="*/ 0 w 4059709"/>
              <a:gd name="connsiteY17" fmla="*/ 4542350 h 454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036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77466FA8-E37D-4909-9CC4-64CD76611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28" y="3047372"/>
            <a:ext cx="852827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500" dirty="0">
                <a:solidFill>
                  <a:schemeClr val="tx1"/>
                </a:solidFill>
              </a:rPr>
              <a:t>In un anno </a:t>
            </a:r>
            <a:r>
              <a:rPr lang="en-US" sz="2500" dirty="0" err="1">
                <a:solidFill>
                  <a:schemeClr val="tx1"/>
                </a:solidFill>
              </a:rPr>
              <a:t>attiviamo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oltre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150 </a:t>
            </a:r>
            <a:r>
              <a:rPr lang="en-US" sz="2500" b="1" dirty="0" err="1">
                <a:solidFill>
                  <a:schemeClr val="tx1"/>
                </a:solidFill>
              </a:rPr>
              <a:t>percorsi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 err="1">
                <a:solidFill>
                  <a:schemeClr val="tx1"/>
                </a:solidFill>
              </a:rPr>
              <a:t>personalizzati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dirty="0">
                <a:solidFill>
                  <a:schemeClr val="tx1"/>
                </a:solidFill>
              </a:rPr>
              <a:t>e </a:t>
            </a:r>
            <a:r>
              <a:rPr lang="en-US" sz="2500" dirty="0" err="1">
                <a:solidFill>
                  <a:schemeClr val="tx1"/>
                </a:solidFill>
              </a:rPr>
              <a:t>inseriamo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chemeClr val="tx1"/>
                </a:solidFill>
              </a:rPr>
              <a:t>400 </a:t>
            </a:r>
            <a:r>
              <a:rPr lang="en-US" sz="2500" b="1" dirty="0" err="1">
                <a:solidFill>
                  <a:schemeClr val="tx1"/>
                </a:solidFill>
              </a:rPr>
              <a:t>allievi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disabili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nei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corsi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IeFP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4C9EEADC-3C04-480A-B443-9DC2595B5AE5}"/>
              </a:ext>
            </a:extLst>
          </p:cNvPr>
          <p:cNvSpPr txBox="1">
            <a:spLocks/>
          </p:cNvSpPr>
          <p:nvPr/>
        </p:nvSpPr>
        <p:spPr>
          <a:xfrm>
            <a:off x="341729" y="-364345"/>
            <a:ext cx="9143980" cy="11816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</a:pPr>
            <a:r>
              <a:rPr lang="en-US" sz="3000" dirty="0" err="1">
                <a:solidFill>
                  <a:schemeClr val="tx1"/>
                </a:solidFill>
              </a:rPr>
              <a:t>Ogni</a:t>
            </a:r>
            <a:r>
              <a:rPr lang="en-US" sz="3000" dirty="0">
                <a:solidFill>
                  <a:schemeClr val="tx1"/>
                </a:solidFill>
              </a:rPr>
              <a:t> anno </a:t>
            </a:r>
            <a:r>
              <a:rPr lang="en-US" sz="3000" dirty="0" err="1">
                <a:solidFill>
                  <a:schemeClr val="tx1"/>
                </a:solidFill>
              </a:rPr>
              <a:t>accogliamo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allievi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disabili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magine 4" descr="Immagine che contiene fiore, erba, esterni, serra&#10;&#10;Descrizione generata automaticamente">
            <a:extLst>
              <a:ext uri="{FF2B5EF4-FFF2-40B4-BE49-F238E27FC236}">
                <a16:creationId xmlns:a16="http://schemas.microsoft.com/office/drawing/2014/main" id="{0A6706FB-4B24-4A22-BB13-6A1B07B71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10" y="1129679"/>
            <a:ext cx="4007557" cy="4241007"/>
          </a:xfrm>
          <a:prstGeom prst="rect">
            <a:avLst/>
          </a:prstGeom>
        </p:spPr>
      </p:pic>
      <p:pic>
        <p:nvPicPr>
          <p:cNvPr id="7" name="Immagine 6" descr="Immagine che contiene pavimento, interni, giallo, tavolo&#10;&#10;Descrizione generata automaticamente">
            <a:extLst>
              <a:ext uri="{FF2B5EF4-FFF2-40B4-BE49-F238E27FC236}">
                <a16:creationId xmlns:a16="http://schemas.microsoft.com/office/drawing/2014/main" id="{6D653B06-ABC7-4640-80B1-BB6610D32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251" y="1126772"/>
            <a:ext cx="4579839" cy="42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90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sterni, erba, cielo&#10;&#10;Descrizione generata automaticamente">
            <a:extLst>
              <a:ext uri="{FF2B5EF4-FFF2-40B4-BE49-F238E27FC236}">
                <a16:creationId xmlns:a16="http://schemas.microsoft.com/office/drawing/2014/main" id="{995D35FB-73CB-4292-8015-6A791F5E4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2599" y="643467"/>
            <a:ext cx="3968750" cy="5571066"/>
          </a:xfrm>
          <a:prstGeom prst="rect">
            <a:avLst/>
          </a:prstGeom>
        </p:spPr>
      </p:pic>
      <p:pic>
        <p:nvPicPr>
          <p:cNvPr id="11" name="Immagine 10" descr="Immagine che contiene esterni, albero, erba, persona&#10;&#10;Descrizione generata automaticamente">
            <a:extLst>
              <a:ext uri="{FF2B5EF4-FFF2-40B4-BE49-F238E27FC236}">
                <a16:creationId xmlns:a16="http://schemas.microsoft.com/office/drawing/2014/main" id="{2F199775-3556-4AEE-BE5D-24CA6BB35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650" y="643467"/>
            <a:ext cx="39687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4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i, parete, persona, soffitto&#10;&#10;Descrizione generata automaticamente">
            <a:extLst>
              <a:ext uri="{FF2B5EF4-FFF2-40B4-BE49-F238E27FC236}">
                <a16:creationId xmlns:a16="http://schemas.microsoft.com/office/drawing/2014/main" id="{79775022-66F2-46FD-8B31-1BB12DC527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82599" y="643467"/>
            <a:ext cx="3968750" cy="5571066"/>
          </a:xfrm>
          <a:prstGeom prst="rect">
            <a:avLst/>
          </a:prstGeom>
        </p:spPr>
      </p:pic>
      <p:pic>
        <p:nvPicPr>
          <p:cNvPr id="10" name="Immagine 9" descr="Immagine che contiene interni, persona, pavimento, soffitto&#10;&#10;Descrizione generata automaticamente">
            <a:extLst>
              <a:ext uri="{FF2B5EF4-FFF2-40B4-BE49-F238E27FC236}">
                <a16:creationId xmlns:a16="http://schemas.microsoft.com/office/drawing/2014/main" id="{39D7BD7E-5F96-499F-9E38-F80A0A8FE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92650" y="643467"/>
            <a:ext cx="39687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6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0D6B53DB-FA06-4C0E-A9CD-77C855A93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82599" y="643467"/>
            <a:ext cx="3968750" cy="5571066"/>
          </a:xfrm>
          <a:prstGeom prst="rect">
            <a:avLst/>
          </a:prstGeom>
        </p:spPr>
      </p:pic>
      <p:pic>
        <p:nvPicPr>
          <p:cNvPr id="3" name="Immagine 2" descr="Immagine che contiene persona, strada, parete, gruppo&#10;&#10;Descrizione generata automaticamente">
            <a:extLst>
              <a:ext uri="{FF2B5EF4-FFF2-40B4-BE49-F238E27FC236}">
                <a16:creationId xmlns:a16="http://schemas.microsoft.com/office/drawing/2014/main" id="{81AFC88E-3397-4824-9AE0-A0C248DEA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92648" y="643467"/>
            <a:ext cx="39687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1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persona, parete, recinto, interni&#10;&#10;Descrizione generata automaticamente">
            <a:extLst>
              <a:ext uri="{FF2B5EF4-FFF2-40B4-BE49-F238E27FC236}">
                <a16:creationId xmlns:a16="http://schemas.microsoft.com/office/drawing/2014/main" id="{393DA90B-E5FF-4836-843B-61EECA3B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643467"/>
            <a:ext cx="3005836" cy="5571066"/>
          </a:xfrm>
          <a:prstGeom prst="rect">
            <a:avLst/>
          </a:prstGeom>
        </p:spPr>
      </p:pic>
      <p:pic>
        <p:nvPicPr>
          <p:cNvPr id="12" name="Immagine 11" descr="Immagine che contiene edificio, persona, tavolo, esterni&#10;&#10;Descrizione generata automaticamente">
            <a:extLst>
              <a:ext uri="{FF2B5EF4-FFF2-40B4-BE49-F238E27FC236}">
                <a16:creationId xmlns:a16="http://schemas.microsoft.com/office/drawing/2014/main" id="{BD3EABA1-6637-45AC-AF16-582019FE6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37" y="643467"/>
            <a:ext cx="49316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2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persona, parete, interni, persone&#10;&#10;Descrizione generata automaticamente">
            <a:extLst>
              <a:ext uri="{FF2B5EF4-FFF2-40B4-BE49-F238E27FC236}">
                <a16:creationId xmlns:a16="http://schemas.microsoft.com/office/drawing/2014/main" id="{6B0BB789-803A-4927-B40E-84260D594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99" y="643467"/>
            <a:ext cx="3968750" cy="5571066"/>
          </a:xfrm>
          <a:prstGeom prst="rect">
            <a:avLst/>
          </a:prstGeom>
        </p:spPr>
      </p:pic>
      <p:pic>
        <p:nvPicPr>
          <p:cNvPr id="4" name="Immagine 3" descr="Immagine che contiene persona, donna&#10;&#10;Descrizione generata automaticamente">
            <a:extLst>
              <a:ext uri="{FF2B5EF4-FFF2-40B4-BE49-F238E27FC236}">
                <a16:creationId xmlns:a16="http://schemas.microsoft.com/office/drawing/2014/main" id="{98C00DEC-3212-400B-8797-6A09CFDA5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650" y="643467"/>
            <a:ext cx="39687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CA0EA81-47CC-462F-A68D-40AF72B7DCC9}"/>
              </a:ext>
            </a:extLst>
          </p:cNvPr>
          <p:cNvSpPr/>
          <p:nvPr/>
        </p:nvSpPr>
        <p:spPr>
          <a:xfrm>
            <a:off x="412498" y="1854820"/>
            <a:ext cx="464114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Contratti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lavoro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finalizzati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formazione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ed al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conseguimento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un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titolo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studio.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g4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270" r="19021"/>
          <a:stretch/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AEF74FF-61C2-45D2-80CE-8CB9B018B37B}"/>
              </a:ext>
            </a:extLst>
          </p:cNvPr>
          <p:cNvSpPr txBox="1">
            <a:spLocks/>
          </p:cNvSpPr>
          <p:nvPr/>
        </p:nvSpPr>
        <p:spPr>
          <a:xfrm>
            <a:off x="1012100" y="2189152"/>
            <a:ext cx="6619243" cy="1945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</a:pPr>
            <a:endParaRPr lang="en-US" sz="5600" b="1" dirty="0">
              <a:solidFill>
                <a:schemeClr val="tx1"/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F8A5CE4-19CD-F544-80A8-BD309D4E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98" y="787051"/>
            <a:ext cx="6619243" cy="8614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APPRENDISTATO</a:t>
            </a:r>
            <a:endParaRPr lang="en-US" sz="5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FDCCC5C-AA7D-9B4A-A4BA-00FEA5C1C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96" y="5591143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2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persona, uomo, terra, inpiedi&#10;&#10;Descrizione generata automaticamente">
            <a:extLst>
              <a:ext uri="{FF2B5EF4-FFF2-40B4-BE49-F238E27FC236}">
                <a16:creationId xmlns:a16="http://schemas.microsoft.com/office/drawing/2014/main" id="{40D4F665-9FD7-4962-B164-179F3675B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131"/>
            <a:ext cx="9143980" cy="685799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E857877E-E03C-40A9-ACAF-0691AC4C4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12" y="3089364"/>
            <a:ext cx="9337101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5600" b="1" dirty="0">
                <a:solidFill>
                  <a:schemeClr val="tx1"/>
                </a:solidFill>
              </a:rPr>
              <a:t>731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giovani</a:t>
            </a:r>
            <a:r>
              <a:rPr lang="en-US" sz="5600" dirty="0">
                <a:solidFill>
                  <a:schemeClr val="tx1"/>
                </a:solidFill>
              </a:rPr>
              <a:t>, </a:t>
            </a:r>
            <a:r>
              <a:rPr lang="en-US" sz="5600" dirty="0" err="1">
                <a:solidFill>
                  <a:schemeClr val="tx1"/>
                </a:solidFill>
              </a:rPr>
              <a:t>formati</a:t>
            </a:r>
            <a:r>
              <a:rPr lang="en-US" sz="5600" dirty="0">
                <a:solidFill>
                  <a:schemeClr val="tx1"/>
                </a:solidFill>
              </a:rPr>
              <a:t> in </a:t>
            </a:r>
            <a:r>
              <a:rPr lang="en-US" sz="5600" dirty="0" err="1">
                <a:solidFill>
                  <a:schemeClr val="tx1"/>
                </a:solidFill>
              </a:rPr>
              <a:t>apprendistato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articolo</a:t>
            </a: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43 dal 2017</a:t>
            </a:r>
            <a:br>
              <a:rPr lang="en-US" sz="5600" dirty="0">
                <a:solidFill>
                  <a:schemeClr val="tx1"/>
                </a:solidFill>
              </a:rPr>
            </a:b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edificio, cielo, esterni&#10;&#10;Descrizione generata automaticamente">
            <a:extLst>
              <a:ext uri="{FF2B5EF4-FFF2-40B4-BE49-F238E27FC236}">
                <a16:creationId xmlns:a16="http://schemas.microsoft.com/office/drawing/2014/main" id="{1722818C-32F0-48C6-B92E-49B144515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3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CA0EA81-47CC-462F-A68D-40AF72B7DCC9}"/>
              </a:ext>
            </a:extLst>
          </p:cNvPr>
          <p:cNvSpPr/>
          <p:nvPr/>
        </p:nvSpPr>
        <p:spPr>
          <a:xfrm>
            <a:off x="561354" y="2359958"/>
            <a:ext cx="54036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sz="3400" dirty="0">
                <a:cs typeface="Arial Hebrew"/>
              </a:rPr>
              <a:t>Servizi e corsi dedicati alle aziende e ai lavoratori per aggiornarsi, qualificarsi, innovarsi e adempiere agli obblighi formativi e di legge.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9814" r="29814"/>
          <a:stretch/>
        </p:blipFill>
        <p:spPr>
          <a:xfrm>
            <a:off x="5400301" y="5316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AEF74FF-61C2-45D2-80CE-8CB9B018B37B}"/>
              </a:ext>
            </a:extLst>
          </p:cNvPr>
          <p:cNvSpPr txBox="1">
            <a:spLocks/>
          </p:cNvSpPr>
          <p:nvPr/>
        </p:nvSpPr>
        <p:spPr>
          <a:xfrm>
            <a:off x="1012100" y="2189152"/>
            <a:ext cx="6619243" cy="1945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</a:pPr>
            <a:endParaRPr lang="en-US" sz="5600" b="1" dirty="0">
              <a:solidFill>
                <a:schemeClr val="tx1"/>
              </a:solidFill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F8A5CE4-19CD-F544-80A8-BD309D4E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4" y="1424110"/>
            <a:ext cx="6619243" cy="8614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FORMAZIONE</a:t>
            </a:r>
            <a:b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CONTINUA</a:t>
            </a:r>
            <a:endParaRPr lang="en-US" sz="5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B6316D-3433-D847-AC69-7ECF021C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6" y="5591143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3.7037E-7 L -3.8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interni, persona, inpiedi, pavimento&#10;&#10;Descrizione generata automaticamente">
            <a:extLst>
              <a:ext uri="{FF2B5EF4-FFF2-40B4-BE49-F238E27FC236}">
                <a16:creationId xmlns:a16="http://schemas.microsoft.com/office/drawing/2014/main" id="{4E99E03E-0D06-447B-885B-0ACDAB862C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2" name="Titolo 1">
            <a:extLst>
              <a:ext uri="{FF2B5EF4-FFF2-40B4-BE49-F238E27FC236}">
                <a16:creationId xmlns:a16="http://schemas.microsoft.com/office/drawing/2014/main" id="{FD3FD117-DEAC-4A29-981D-7C3E0AA5C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372" y="2807790"/>
            <a:ext cx="8998837" cy="3329581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5600" b="1" spc="-150" dirty="0">
                <a:solidFill>
                  <a:srgbClr val="EB6D06"/>
                </a:solidFill>
              </a:rPr>
              <a:t>4700</a:t>
            </a:r>
            <a:r>
              <a:rPr lang="en-US" sz="5600" spc="-150" dirty="0">
                <a:solidFill>
                  <a:schemeClr val="tx1"/>
                </a:solidFill>
              </a:rPr>
              <a:t> </a:t>
            </a:r>
            <a:r>
              <a:rPr lang="en-US" sz="5600" spc="-150" dirty="0" err="1">
                <a:solidFill>
                  <a:schemeClr val="tx1"/>
                </a:solidFill>
              </a:rPr>
              <a:t>lavoratori</a:t>
            </a:r>
            <a:r>
              <a:rPr lang="en-US" sz="5600" spc="-150" dirty="0">
                <a:solidFill>
                  <a:schemeClr val="tx1"/>
                </a:solidFill>
              </a:rPr>
              <a:t> </a:t>
            </a:r>
            <a:r>
              <a:rPr lang="en-US" sz="5600" spc="-150" dirty="0" err="1">
                <a:solidFill>
                  <a:schemeClr val="tx1"/>
                </a:solidFill>
              </a:rPr>
              <a:t>nei</a:t>
            </a:r>
            <a:r>
              <a:rPr lang="en-US" sz="5600" spc="-150" dirty="0">
                <a:solidFill>
                  <a:schemeClr val="tx1"/>
                </a:solidFill>
              </a:rPr>
              <a:t> </a:t>
            </a:r>
            <a:r>
              <a:rPr lang="en-US" sz="5600" spc="-150" dirty="0" err="1">
                <a:solidFill>
                  <a:schemeClr val="tx1"/>
                </a:solidFill>
              </a:rPr>
              <a:t>corsi</a:t>
            </a:r>
            <a:r>
              <a:rPr lang="en-US" sz="5600" spc="-150" dirty="0">
                <a:solidFill>
                  <a:schemeClr val="tx1"/>
                </a:solidFill>
              </a:rPr>
              <a:t> in </a:t>
            </a:r>
            <a:r>
              <a:rPr lang="en-US" sz="5600" spc="-150" dirty="0" err="1">
                <a:solidFill>
                  <a:schemeClr val="tx1"/>
                </a:solidFill>
              </a:rPr>
              <a:t>formazione</a:t>
            </a:r>
            <a:r>
              <a:rPr lang="en-US" sz="5600" spc="-150" dirty="0">
                <a:solidFill>
                  <a:schemeClr val="tx1"/>
                </a:solidFill>
              </a:rPr>
              <a:t> continua </a:t>
            </a:r>
            <a:r>
              <a:rPr lang="en-US" sz="5600" spc="-150" dirty="0" err="1">
                <a:solidFill>
                  <a:schemeClr val="tx1"/>
                </a:solidFill>
              </a:rPr>
              <a:t>all’anno</a:t>
            </a:r>
            <a:r>
              <a:rPr lang="en-US" sz="5600" spc="-150" dirty="0">
                <a:solidFill>
                  <a:schemeClr val="tx1"/>
                </a:solidFill>
              </a:rPr>
              <a:t> </a:t>
            </a:r>
            <a:br>
              <a:rPr lang="en-US" sz="5600" spc="-150" dirty="0">
                <a:solidFill>
                  <a:schemeClr val="tx1"/>
                </a:solidFill>
              </a:rPr>
            </a:br>
            <a:endParaRPr lang="en-US" sz="2500" spc="-1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>
            <a:extLst>
              <a:ext uri="{FF2B5EF4-FFF2-40B4-BE49-F238E27FC236}">
                <a16:creationId xmlns:a16="http://schemas.microsoft.com/office/drawing/2014/main" id="{3AEF74FF-61C2-45D2-80CE-8CB9B018B37B}"/>
              </a:ext>
            </a:extLst>
          </p:cNvPr>
          <p:cNvSpPr txBox="1">
            <a:spLocks/>
          </p:cNvSpPr>
          <p:nvPr/>
        </p:nvSpPr>
        <p:spPr>
          <a:xfrm>
            <a:off x="486697" y="2438400"/>
            <a:ext cx="4774968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Corsi</a:t>
            </a:r>
            <a:r>
              <a:rPr lang="en-US" sz="3300" dirty="0">
                <a:solidFill>
                  <a:srgbClr val="FFFFFF"/>
                </a:solidFill>
              </a:rPr>
              <a:t> IFTS </a:t>
            </a:r>
            <a:r>
              <a:rPr lang="en-US" sz="3300" dirty="0" err="1">
                <a:solidFill>
                  <a:srgbClr val="FFFFFF"/>
                </a:solidFill>
              </a:rPr>
              <a:t>Annuali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postdiploma</a:t>
            </a:r>
            <a:endParaRPr lang="en-US" sz="3300" dirty="0">
              <a:solidFill>
                <a:srgbClr val="FFFFFF"/>
              </a:solidFill>
            </a:endParaRP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Corsi</a:t>
            </a:r>
            <a:r>
              <a:rPr lang="en-US" sz="3300" dirty="0">
                <a:solidFill>
                  <a:srgbClr val="FFFFFF"/>
                </a:solidFill>
              </a:rPr>
              <a:t> di </a:t>
            </a:r>
            <a:r>
              <a:rPr lang="en-US" sz="3300" dirty="0" err="1">
                <a:solidFill>
                  <a:srgbClr val="FFFFFF"/>
                </a:solidFill>
              </a:rPr>
              <a:t>specializzazione</a:t>
            </a:r>
            <a:endParaRPr lang="en-US" sz="3300" dirty="0">
              <a:solidFill>
                <a:srgbClr val="FFFFFF"/>
              </a:solidFill>
            </a:endParaRPr>
          </a:p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Corsi</a:t>
            </a:r>
            <a:r>
              <a:rPr lang="en-US" sz="3300" dirty="0">
                <a:solidFill>
                  <a:srgbClr val="FFFFFF"/>
                </a:solidFill>
              </a:rPr>
              <a:t> ITS </a:t>
            </a:r>
            <a:r>
              <a:rPr lang="en-US" sz="3300" dirty="0" err="1">
                <a:solidFill>
                  <a:srgbClr val="FFFFFF"/>
                </a:solidFill>
              </a:rPr>
              <a:t>Biennali</a:t>
            </a:r>
            <a:r>
              <a:rPr lang="en-US" sz="3300" dirty="0">
                <a:solidFill>
                  <a:srgbClr val="FFFFFF"/>
                </a:solidFill>
              </a:rPr>
              <a:t> per </a:t>
            </a:r>
            <a:r>
              <a:rPr lang="en-US" sz="3300" dirty="0" err="1">
                <a:solidFill>
                  <a:srgbClr val="FFFFFF"/>
                </a:solidFill>
              </a:rPr>
              <a:t>Tecnici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Superiori</a:t>
            </a:r>
            <a:endParaRPr lang="en-US" sz="3300" dirty="0">
              <a:solidFill>
                <a:srgbClr val="FFFFFF"/>
              </a:solidFill>
            </a:endParaRPr>
          </a:p>
        </p:txBody>
      </p:sp>
      <p:pic>
        <p:nvPicPr>
          <p:cNvPr id="10242" name="Picture 2" descr="L'immagine puÃ² contenere: 5 persone, persone sedute e spazio al chiuso">
            <a:extLst>
              <a:ext uri="{FF2B5EF4-FFF2-40B4-BE49-F238E27FC236}">
                <a16:creationId xmlns:a16="http://schemas.microsoft.com/office/drawing/2014/main" id="{CED2CAEB-4107-459D-A188-73288B3A7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45" r="35645"/>
          <a:stretch/>
        </p:blipFill>
        <p:spPr bwMode="auto"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39026573-9EE3-0D4E-B398-5CF98C741EE0}"/>
              </a:ext>
            </a:extLst>
          </p:cNvPr>
          <p:cNvSpPr txBox="1">
            <a:spLocks/>
          </p:cNvSpPr>
          <p:nvPr/>
        </p:nvSpPr>
        <p:spPr>
          <a:xfrm>
            <a:off x="561354" y="1424110"/>
            <a:ext cx="6619243" cy="8614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FORMAZIONE</a:t>
            </a:r>
            <a:b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SUPERIORE</a:t>
            </a:r>
            <a:endParaRPr lang="en-US" sz="5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DC1325C-C4EB-2B4A-AA57-B65FC7A16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6" y="5591143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7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544" y="1193406"/>
            <a:ext cx="3286679" cy="2574744"/>
          </a:xfrm>
          <a:prstGeom prst="rect">
            <a:avLst/>
          </a:prstGeom>
        </p:spPr>
      </p:pic>
      <p:sp>
        <p:nvSpPr>
          <p:cNvPr id="7" name="Segnaposto contenuto 3"/>
          <p:cNvSpPr txBox="1">
            <a:spLocks/>
          </p:cNvSpPr>
          <p:nvPr/>
        </p:nvSpPr>
        <p:spPr>
          <a:xfrm>
            <a:off x="189853" y="3768149"/>
            <a:ext cx="7914358" cy="10156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"/>
              <a:defRPr lang="en-US" sz="1800" kern="1200" dirty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it-IT" sz="2000" b="1" dirty="0">
                <a:solidFill>
                  <a:schemeClr val="tx1"/>
                </a:solidFill>
                <a:cs typeface="Helvetica"/>
              </a:rPr>
              <a:t>Formazione post-diploma e “alta formazione” nel settore RESTAURO - </a:t>
            </a:r>
            <a:r>
              <a:rPr lang="it-IT" sz="2000" dirty="0">
                <a:solidFill>
                  <a:schemeClr val="tx1"/>
                </a:solidFill>
                <a:cs typeface="Helvetica"/>
              </a:rPr>
              <a:t>Scuola per la Valorizzazione dei Beni Culturali di Botticino (BS)</a:t>
            </a:r>
          </a:p>
        </p:txBody>
      </p:sp>
      <p:pic>
        <p:nvPicPr>
          <p:cNvPr id="10" name="Immagine 9" descr="img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39" y="5006410"/>
            <a:ext cx="4041547" cy="1879319"/>
          </a:xfrm>
          <a:prstGeom prst="rect">
            <a:avLst/>
          </a:prstGeom>
        </p:spPr>
      </p:pic>
      <p:pic>
        <p:nvPicPr>
          <p:cNvPr id="11" name="Immagine 10" descr="img7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739" y="1193405"/>
            <a:ext cx="5181919" cy="2574743"/>
          </a:xfrm>
          <a:prstGeom prst="rect">
            <a:avLst/>
          </a:prstGeom>
        </p:spPr>
      </p:pic>
      <p:sp>
        <p:nvSpPr>
          <p:cNvPr id="4" name="Segnaposto contenuto 3"/>
          <p:cNvSpPr txBox="1">
            <a:spLocks noGrp="1"/>
          </p:cNvSpPr>
          <p:nvPr>
            <p:ph idx="1"/>
          </p:nvPr>
        </p:nvSpPr>
        <p:spPr>
          <a:xfrm>
            <a:off x="4478039" y="5038969"/>
            <a:ext cx="4346222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it-IT" sz="2000" b="1" dirty="0">
                <a:latin typeface="+mn-lt"/>
                <a:cs typeface="Helvetica"/>
              </a:rPr>
              <a:t>Corso di Studi Universitario per </a:t>
            </a:r>
            <a:r>
              <a:rPr lang="it-IT" sz="1800" b="1" dirty="0">
                <a:latin typeface="+mn-lt"/>
                <a:cs typeface="Helvetica"/>
              </a:rPr>
              <a:t>EDUCATORE PROFESSIONALE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it-IT" sz="2000" dirty="0">
                <a:solidFill>
                  <a:srgbClr val="FFFFFF"/>
                </a:solidFill>
                <a:latin typeface="+mn-lt"/>
                <a:cs typeface="Helvetica"/>
              </a:rPr>
              <a:t>in collaborazione l’Università degli Studi di Brescia nella sede di Mantova “Lunetta”.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BFD28B4-D913-E14E-96A5-30A2A4DD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39" y="331985"/>
            <a:ext cx="6619243" cy="8614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ALTA FORMAZIONE</a:t>
            </a:r>
            <a:endParaRPr lang="en-US" sz="5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4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22B820-EB08-4990-89BC-2A7CB30039E5}"/>
              </a:ext>
            </a:extLst>
          </p:cNvPr>
          <p:cNvSpPr txBox="1">
            <a:spLocks/>
          </p:cNvSpPr>
          <p:nvPr/>
        </p:nvSpPr>
        <p:spPr>
          <a:xfrm>
            <a:off x="6212792" y="579130"/>
            <a:ext cx="2500257" cy="5582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200"/>
              </a:spcBef>
              <a:buFont typeface="Wingdings 3" charset="2"/>
              <a:buNone/>
            </a:pPr>
            <a:r>
              <a:rPr lang="it-IT" sz="3000" b="1" dirty="0">
                <a:latin typeface="+mn-lt"/>
                <a:cs typeface="Helvetica"/>
              </a:rPr>
              <a:t>SISTEMA ITS </a:t>
            </a:r>
            <a:r>
              <a:rPr lang="it-IT" sz="3000" dirty="0">
                <a:latin typeface="+mn-lt"/>
                <a:cs typeface="Helvetica"/>
              </a:rPr>
              <a:t>Enaip Lombardia aderisce come socio fondatore alle Fondazioni ITS del territorio lombardo</a:t>
            </a:r>
          </a:p>
          <a:p>
            <a:pPr marL="0" indent="0">
              <a:spcBef>
                <a:spcPts val="200"/>
              </a:spcBef>
              <a:buFont typeface="Wingdings 3" charset="2"/>
              <a:buNone/>
            </a:pPr>
            <a:endParaRPr lang="it-IT" sz="1500" dirty="0">
              <a:latin typeface="Helvetica"/>
              <a:cs typeface="Helvetica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CFABAA3-3AF8-489F-9C03-909D8063B6F2}"/>
              </a:ext>
            </a:extLst>
          </p:cNvPr>
          <p:cNvSpPr/>
          <p:nvPr/>
        </p:nvSpPr>
        <p:spPr>
          <a:xfrm>
            <a:off x="778298" y="2837355"/>
            <a:ext cx="490464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RED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INCOM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AGRIRISORSE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INNOVATURISMO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PER LO SVILUPPO DEL SISTEMA CASA NEL MADE IN ITALY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ea typeface="+mj-ea"/>
                <a:cs typeface="Helvetica"/>
              </a:rPr>
              <a:t>Fondazione ITS AGROALIMENTARE SOSTENIBILE DI MANTOVA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7ABED92-C76E-4C88-A517-5E42C616D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07"/>
          <a:stretch/>
        </p:blipFill>
        <p:spPr>
          <a:xfrm>
            <a:off x="778298" y="86402"/>
            <a:ext cx="3310155" cy="27008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E8BB46-D8DC-4D4F-A41E-B4D5F6AC0C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894" y="5496796"/>
            <a:ext cx="1773155" cy="9545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56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F62E20-8381-4528-9D3B-3E4B4E3A8B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3AEF74FF-61C2-45D2-80CE-8CB9B018B37B}"/>
              </a:ext>
            </a:extLst>
          </p:cNvPr>
          <p:cNvSpPr txBox="1">
            <a:spLocks/>
          </p:cNvSpPr>
          <p:nvPr/>
        </p:nvSpPr>
        <p:spPr>
          <a:xfrm>
            <a:off x="319354" y="1354427"/>
            <a:ext cx="8984323" cy="4165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accompagnamento alla ricerca del lavoro</a:t>
            </a:r>
          </a:p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formazione e servizi al lavoro per inoccupati,</a:t>
            </a:r>
          </a:p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disoccupati, giovani e adulti.</a:t>
            </a:r>
          </a:p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ricerca e formazione personale per le aziende</a:t>
            </a:r>
          </a:p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incontro tra domanda</a:t>
            </a:r>
          </a:p>
          <a:p>
            <a:pPr defTabSz="457200"/>
            <a:r>
              <a:rPr lang="it-IT" sz="3000" dirty="0">
                <a:solidFill>
                  <a:schemeClr val="tx1"/>
                </a:solidFill>
                <a:latin typeface="+mn-lt"/>
                <a:cs typeface="Arial Hebrew"/>
              </a:rPr>
              <a:t>e offerta di lavoro</a:t>
            </a: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6FB961E2-A28D-4239-9270-AE922E225AF5}"/>
              </a:ext>
            </a:extLst>
          </p:cNvPr>
          <p:cNvSpPr txBox="1">
            <a:spLocks/>
          </p:cNvSpPr>
          <p:nvPr/>
        </p:nvSpPr>
        <p:spPr>
          <a:xfrm>
            <a:off x="319354" y="1304443"/>
            <a:ext cx="8984323" cy="8614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457207"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5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SERVIZI AL LAVORO</a:t>
            </a:r>
          </a:p>
        </p:txBody>
      </p:sp>
    </p:spTree>
    <p:extLst>
      <p:ext uri="{BB962C8B-B14F-4D97-AF65-F5344CB8AC3E}">
        <p14:creationId xmlns:p14="http://schemas.microsoft.com/office/powerpoint/2010/main" val="2280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6E6C7BB-400C-445A-B8D6-4763783F3957}"/>
              </a:ext>
            </a:extLst>
          </p:cNvPr>
          <p:cNvSpPr/>
          <p:nvPr/>
        </p:nvSpPr>
        <p:spPr>
          <a:xfrm>
            <a:off x="486697" y="629266"/>
            <a:ext cx="4641143" cy="1622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55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SOSTEGNO</a:t>
            </a: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SOGGETTI</a:t>
            </a: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DEBOLI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86698" y="2251587"/>
            <a:ext cx="4641142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Interventi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formativi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nelle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CARCERI,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Istituto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Penale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Minorile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“Cesare Beccaria” di Milano e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presso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l’Ufficio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Servizi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Sociali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Minorenni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(USSM)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Integrazione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lavorativa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di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persone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con DISABILITA’,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costruzione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di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percorsi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mirati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con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coinvolgimento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attivo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delle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persone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con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invalidità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ed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enti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erogatori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di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risorse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dedicate.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Accoglienza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e </a:t>
            </a:r>
            <a:r>
              <a:rPr lang="en-US" sz="2000" dirty="0" err="1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l’integrazione</a:t>
            </a:r>
            <a:r>
              <a:rPr lang="en-US" sz="2000" dirty="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ea typeface="+mj-ea"/>
                <a:cs typeface="+mj-cs"/>
              </a:rPr>
              <a:t> di PERSONE STRANIERE</a:t>
            </a:r>
          </a:p>
        </p:txBody>
      </p:sp>
      <p:pic>
        <p:nvPicPr>
          <p:cNvPr id="5" name="Immagine 4" descr="Immagine che contiene persona, edificio, inpiedi, tenendo&#10;&#10;Descrizione generata automaticamente">
            <a:extLst>
              <a:ext uri="{FF2B5EF4-FFF2-40B4-BE49-F238E27FC236}">
                <a16:creationId xmlns:a16="http://schemas.microsoft.com/office/drawing/2014/main" id="{C7FA2E9C-91F7-4A32-B022-C406CB06C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764" y="2"/>
            <a:ext cx="3721551" cy="3428999"/>
          </a:xfrm>
          <a:custGeom>
            <a:avLst/>
            <a:gdLst>
              <a:gd name="connsiteX0" fmla="*/ 0 w 4962068"/>
              <a:gd name="connsiteY0" fmla="*/ 0 h 3428999"/>
              <a:gd name="connsiteX1" fmla="*/ 1343538 w 4962068"/>
              <a:gd name="connsiteY1" fmla="*/ 0 h 3428999"/>
              <a:gd name="connsiteX2" fmla="*/ 1343538 w 4962068"/>
              <a:gd name="connsiteY2" fmla="*/ 1 h 3428999"/>
              <a:gd name="connsiteX3" fmla="*/ 4962068 w 4962068"/>
              <a:gd name="connsiteY3" fmla="*/ 1 h 3428999"/>
              <a:gd name="connsiteX4" fmla="*/ 4962067 w 4962068"/>
              <a:gd name="connsiteY4" fmla="*/ 3428999 h 3428999"/>
              <a:gd name="connsiteX5" fmla="*/ 250957 w 4962068"/>
              <a:gd name="connsiteY5" fmla="*/ 3428999 h 3428999"/>
              <a:gd name="connsiteX6" fmla="*/ 250957 w 4962068"/>
              <a:gd name="connsiteY6" fmla="*/ 3343961 h 3428999"/>
              <a:gd name="connsiteX7" fmla="*/ 251965 w 4962068"/>
              <a:gd name="connsiteY7" fmla="*/ 3201315 h 3428999"/>
              <a:gd name="connsiteX8" fmla="*/ 250957 w 4962068"/>
              <a:gd name="connsiteY8" fmla="*/ 3057297 h 3428999"/>
              <a:gd name="connsiteX9" fmla="*/ 248940 w 4962068"/>
              <a:gd name="connsiteY9" fmla="*/ 2911221 h 3428999"/>
              <a:gd name="connsiteX10" fmla="*/ 247091 w 4962068"/>
              <a:gd name="connsiteY10" fmla="*/ 2765146 h 3428999"/>
              <a:gd name="connsiteX11" fmla="*/ 243057 w 4962068"/>
              <a:gd name="connsiteY11" fmla="*/ 2617013 h 3428999"/>
              <a:gd name="connsiteX12" fmla="*/ 238855 w 4962068"/>
              <a:gd name="connsiteY12" fmla="*/ 2467509 h 3428999"/>
              <a:gd name="connsiteX13" fmla="*/ 233980 w 4962068"/>
              <a:gd name="connsiteY13" fmla="*/ 2318004 h 3428999"/>
              <a:gd name="connsiteX14" fmla="*/ 227089 w 4962068"/>
              <a:gd name="connsiteY14" fmla="*/ 2167128 h 3428999"/>
              <a:gd name="connsiteX15" fmla="*/ 218852 w 4962068"/>
              <a:gd name="connsiteY15" fmla="*/ 2014881 h 3428999"/>
              <a:gd name="connsiteX16" fmla="*/ 210952 w 4962068"/>
              <a:gd name="connsiteY16" fmla="*/ 1861947 h 3428999"/>
              <a:gd name="connsiteX17" fmla="*/ 200867 w 4962068"/>
              <a:gd name="connsiteY17" fmla="*/ 1709014 h 3428999"/>
              <a:gd name="connsiteX18" fmla="*/ 188764 w 4962068"/>
              <a:gd name="connsiteY18" fmla="*/ 1554023 h 3428999"/>
              <a:gd name="connsiteX19" fmla="*/ 176662 w 4962068"/>
              <a:gd name="connsiteY19" fmla="*/ 1401090 h 3428999"/>
              <a:gd name="connsiteX20" fmla="*/ 162710 w 4962068"/>
              <a:gd name="connsiteY20" fmla="*/ 1245413 h 3428999"/>
              <a:gd name="connsiteX21" fmla="*/ 147414 w 4962068"/>
              <a:gd name="connsiteY21" fmla="*/ 1089051 h 3428999"/>
              <a:gd name="connsiteX22" fmla="*/ 131278 w 4962068"/>
              <a:gd name="connsiteY22" fmla="*/ 934746 h 3428999"/>
              <a:gd name="connsiteX23" fmla="*/ 112452 w 4962068"/>
              <a:gd name="connsiteY23" fmla="*/ 778383 h 3428999"/>
              <a:gd name="connsiteX24" fmla="*/ 92281 w 4962068"/>
              <a:gd name="connsiteY24" fmla="*/ 622707 h 3428999"/>
              <a:gd name="connsiteX25" fmla="*/ 72278 w 4962068"/>
              <a:gd name="connsiteY25" fmla="*/ 466344 h 3428999"/>
              <a:gd name="connsiteX26" fmla="*/ 48914 w 4962068"/>
              <a:gd name="connsiteY26" fmla="*/ 310668 h 3428999"/>
              <a:gd name="connsiteX27" fmla="*/ 25045 w 4962068"/>
              <a:gd name="connsiteY27" fmla="*/ 155677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7" name="Immagine 6" descr="Immagine che contiene edificio, verde, esterni, segnale&#10;&#10;Descrizione generata automaticamente">
            <a:extLst>
              <a:ext uri="{FF2B5EF4-FFF2-40B4-BE49-F238E27FC236}">
                <a16:creationId xmlns:a16="http://schemas.microsoft.com/office/drawing/2014/main" id="{0DC19FE5-2B1C-4DC3-BC3F-E1D9C4746C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567" y="3428997"/>
            <a:ext cx="3722433" cy="3429002"/>
          </a:xfrm>
          <a:custGeom>
            <a:avLst/>
            <a:gdLst>
              <a:gd name="connsiteX0" fmla="*/ 252134 w 4963244"/>
              <a:gd name="connsiteY0" fmla="*/ 0 h 3429002"/>
              <a:gd name="connsiteX1" fmla="*/ 4963244 w 4963244"/>
              <a:gd name="connsiteY1" fmla="*/ 0 h 3429002"/>
              <a:gd name="connsiteX2" fmla="*/ 4963244 w 4963244"/>
              <a:gd name="connsiteY2" fmla="*/ 3429002 h 3429002"/>
              <a:gd name="connsiteX3" fmla="*/ 900697 w 4963244"/>
              <a:gd name="connsiteY3" fmla="*/ 3429002 h 3429002"/>
              <a:gd name="connsiteX4" fmla="*/ 900697 w 4963244"/>
              <a:gd name="connsiteY4" fmla="*/ 3429001 h 3429002"/>
              <a:gd name="connsiteX5" fmla="*/ 0 w 4963244"/>
              <a:gd name="connsiteY5" fmla="*/ 3429001 h 3429002"/>
              <a:gd name="connsiteX6" fmla="*/ 5883 w 4963244"/>
              <a:gd name="connsiteY6" fmla="*/ 3388539 h 3429002"/>
              <a:gd name="connsiteX7" fmla="*/ 23196 w 4963244"/>
              <a:gd name="connsiteY7" fmla="*/ 3269895 h 3429002"/>
              <a:gd name="connsiteX8" fmla="*/ 35299 w 4963244"/>
              <a:gd name="connsiteY8" fmla="*/ 3183484 h 3429002"/>
              <a:gd name="connsiteX9" fmla="*/ 48073 w 4963244"/>
              <a:gd name="connsiteY9" fmla="*/ 3080614 h 3429002"/>
              <a:gd name="connsiteX10" fmla="*/ 63369 w 4963244"/>
              <a:gd name="connsiteY10" fmla="*/ 2958542 h 3429002"/>
              <a:gd name="connsiteX11" fmla="*/ 79506 w 4963244"/>
              <a:gd name="connsiteY11" fmla="*/ 2823439 h 3429002"/>
              <a:gd name="connsiteX12" fmla="*/ 96483 w 4963244"/>
              <a:gd name="connsiteY12" fmla="*/ 2671192 h 3429002"/>
              <a:gd name="connsiteX13" fmla="*/ 114469 w 4963244"/>
              <a:gd name="connsiteY13" fmla="*/ 2505228 h 3429002"/>
              <a:gd name="connsiteX14" fmla="*/ 132454 w 4963244"/>
              <a:gd name="connsiteY14" fmla="*/ 2324863 h 3429002"/>
              <a:gd name="connsiteX15" fmla="*/ 150776 w 4963244"/>
              <a:gd name="connsiteY15" fmla="*/ 2132839 h 3429002"/>
              <a:gd name="connsiteX16" fmla="*/ 167753 w 4963244"/>
              <a:gd name="connsiteY16" fmla="*/ 1925727 h 3429002"/>
              <a:gd name="connsiteX17" fmla="*/ 184058 w 4963244"/>
              <a:gd name="connsiteY17" fmla="*/ 1709014 h 3429002"/>
              <a:gd name="connsiteX18" fmla="*/ 198849 w 4963244"/>
              <a:gd name="connsiteY18" fmla="*/ 1479957 h 3429002"/>
              <a:gd name="connsiteX19" fmla="*/ 212969 w 4963244"/>
              <a:gd name="connsiteY19" fmla="*/ 1241299 h 3429002"/>
              <a:gd name="connsiteX20" fmla="*/ 226248 w 4963244"/>
              <a:gd name="connsiteY20" fmla="*/ 992353 h 3429002"/>
              <a:gd name="connsiteX21" fmla="*/ 230955 w 4963244"/>
              <a:gd name="connsiteY21" fmla="*/ 864794 h 3429002"/>
              <a:gd name="connsiteX22" fmla="*/ 236165 w 4963244"/>
              <a:gd name="connsiteY22" fmla="*/ 734493 h 3429002"/>
              <a:gd name="connsiteX23" fmla="*/ 241040 w 4963244"/>
              <a:gd name="connsiteY23" fmla="*/ 602134 h 3429002"/>
              <a:gd name="connsiteX24" fmla="*/ 244234 w 4963244"/>
              <a:gd name="connsiteY24" fmla="*/ 469088 h 3429002"/>
              <a:gd name="connsiteX25" fmla="*/ 247091 w 4963244"/>
              <a:gd name="connsiteY25" fmla="*/ 333300 h 3429002"/>
              <a:gd name="connsiteX26" fmla="*/ 250117 w 4963244"/>
              <a:gd name="connsiteY26" fmla="*/ 196140 h 3429002"/>
              <a:gd name="connsiteX27" fmla="*/ 252134 w 4963244"/>
              <a:gd name="connsiteY27" fmla="*/ 56237 h 342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695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53284D-61B4-D14E-B9E0-F4DFBA0D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70" r="14206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9BECAD-824B-1841-A0C1-C0B57E9C9819}"/>
              </a:ext>
            </a:extLst>
          </p:cNvPr>
          <p:cNvSpPr txBox="1">
            <a:spLocks/>
          </p:cNvSpPr>
          <p:nvPr/>
        </p:nvSpPr>
        <p:spPr>
          <a:xfrm>
            <a:off x="4572000" y="1996459"/>
            <a:ext cx="3212953" cy="212365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it-IT" sz="4400" dirty="0"/>
              <a:t>NETWORK E PARTNERSHIP</a:t>
            </a:r>
            <a:br>
              <a:rPr lang="it-IT" sz="4400" dirty="0"/>
            </a:br>
            <a:r>
              <a:rPr lang="it-IT" sz="4400" dirty="0"/>
              <a:t>le nostre reti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1436992-7D8D-8F47-BB1E-0BE2DB05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420" y="120509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neve, sciando&#10;&#10;Descrizione generata automaticamente">
            <a:extLst>
              <a:ext uri="{FF2B5EF4-FFF2-40B4-BE49-F238E27FC236}">
                <a16:creationId xmlns:a16="http://schemas.microsoft.com/office/drawing/2014/main" id="{6E45F246-0716-45F3-987F-2199F81C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71FC6B85-FE4B-4A1B-AAD4-D1E0180995B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8552" y="1719472"/>
            <a:ext cx="831544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it-IT" sz="4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Helvetica"/>
              </a:rPr>
              <a:t>6000 imprese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it-IT" sz="3600" dirty="0">
                <a:latin typeface="+mn-lt"/>
                <a:cs typeface="Helvetica"/>
              </a:rPr>
              <a:t>del tessuto produttivo regionale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it-IT" sz="3600" dirty="0">
                <a:latin typeface="+mn-lt"/>
                <a:cs typeface="Helvetica"/>
              </a:rPr>
              <a:t>coinvolte come partner per tirocini,</a:t>
            </a:r>
            <a:br>
              <a:rPr lang="it-IT" sz="3600" dirty="0">
                <a:latin typeface="+mn-lt"/>
                <a:cs typeface="Helvetica"/>
              </a:rPr>
            </a:br>
            <a:r>
              <a:rPr lang="it-IT" sz="3600" dirty="0">
                <a:latin typeface="+mn-lt"/>
                <a:cs typeface="Helvetica"/>
              </a:rPr>
              <a:t>stage ed altre iniziative legate alla formazione e al lavoro</a:t>
            </a:r>
            <a:r>
              <a:rPr lang="it-IT" sz="2800" dirty="0">
                <a:latin typeface="Helvetica"/>
                <a:cs typeface="Helvetica"/>
              </a:rPr>
              <a:t>.</a:t>
            </a:r>
          </a:p>
          <a:p>
            <a:pPr marL="0" indent="0">
              <a:spcBef>
                <a:spcPts val="200"/>
              </a:spcBef>
              <a:buNone/>
            </a:pPr>
            <a:endParaRPr lang="it-IT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25625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71FC6B85-FE4B-4A1B-AAD4-D1E0180995B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7838" y="1225256"/>
            <a:ext cx="2699657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it-IT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Helvetica"/>
              </a:rPr>
              <a:t>ENAIP NET </a:t>
            </a:r>
            <a:r>
              <a:rPr lang="it-IT" sz="3000" dirty="0">
                <a:latin typeface="+mn-lt"/>
                <a:cs typeface="Helvetica"/>
              </a:rPr>
              <a:t>una rete per agire come soggetto unico nella partecipazione a progetti comunitari/internazionali </a:t>
            </a:r>
          </a:p>
          <a:p>
            <a:pPr marL="0" indent="0">
              <a:spcBef>
                <a:spcPts val="200"/>
              </a:spcBef>
              <a:buNone/>
            </a:pPr>
            <a:endParaRPr lang="it-IT" sz="2000" dirty="0">
              <a:latin typeface="Helvetica"/>
              <a:cs typeface="Helvetica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B3B25CF-D564-4E57-96E6-A139084A6882}"/>
              </a:ext>
            </a:extLst>
          </p:cNvPr>
          <p:cNvGrpSpPr/>
          <p:nvPr/>
        </p:nvGrpSpPr>
        <p:grpSpPr>
          <a:xfrm>
            <a:off x="675579" y="562462"/>
            <a:ext cx="5281183" cy="5733076"/>
            <a:chOff x="999429" y="629624"/>
            <a:chExt cx="4090459" cy="4670925"/>
          </a:xfrm>
        </p:grpSpPr>
        <p:pic>
          <p:nvPicPr>
            <p:cNvPr id="1026" name="Picture 2">
              <a:hlinkClick r:id="rId2"/>
              <a:extLst>
                <a:ext uri="{FF2B5EF4-FFF2-40B4-BE49-F238E27FC236}">
                  <a16:creationId xmlns:a16="http://schemas.microsoft.com/office/drawing/2014/main" id="{E16E6206-C4FB-4EB5-8184-A6F22B5F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919" y="206393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hlinkClick r:id="rId4"/>
              <a:extLst>
                <a:ext uri="{FF2B5EF4-FFF2-40B4-BE49-F238E27FC236}">
                  <a16:creationId xmlns:a16="http://schemas.microsoft.com/office/drawing/2014/main" id="{94BD3712-C36E-4CFF-AE68-BDAE180EE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919" y="34982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hlinkClick r:id="rId6"/>
              <a:extLst>
                <a:ext uri="{FF2B5EF4-FFF2-40B4-BE49-F238E27FC236}">
                  <a16:creationId xmlns:a16="http://schemas.microsoft.com/office/drawing/2014/main" id="{A4AAF379-B9F1-4D0F-BAB0-AF8FAB823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288" y="62962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hlinkClick r:id="rId8"/>
              <a:extLst>
                <a:ext uri="{FF2B5EF4-FFF2-40B4-BE49-F238E27FC236}">
                  <a16:creationId xmlns:a16="http://schemas.microsoft.com/office/drawing/2014/main" id="{1BED8AA7-84FD-4B3B-9B48-DD1BBC4AC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29" y="62962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hlinkClick r:id="rId10"/>
              <a:extLst>
                <a:ext uri="{FF2B5EF4-FFF2-40B4-BE49-F238E27FC236}">
                  <a16:creationId xmlns:a16="http://schemas.microsoft.com/office/drawing/2014/main" id="{0A9F1272-D07E-450F-8F18-E41C7AE91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652" y="62962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6B28C638-F2E8-44EC-98A9-8731BD903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938" y="1709624"/>
              <a:ext cx="3028950" cy="359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30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edificio, esterni&#10;&#10;Descrizione generata automaticamente">
            <a:extLst>
              <a:ext uri="{FF2B5EF4-FFF2-40B4-BE49-F238E27FC236}">
                <a16:creationId xmlns:a16="http://schemas.microsoft.com/office/drawing/2014/main" id="{642DFBFB-59D8-4F40-BD3B-1E13497FB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5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3B4D9F4-19D9-44AD-97C1-C3073FF27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71FC6B85-FE4B-4A1B-AAD4-D1E0180995B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61507" y="4544533"/>
            <a:ext cx="7581900" cy="2087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200"/>
              </a:spcBef>
              <a:buNone/>
            </a:pPr>
            <a:r>
              <a:rPr lang="it-IT" sz="4000" b="1" dirty="0">
                <a:latin typeface="+mn-lt"/>
                <a:cs typeface="Helvetica"/>
              </a:rPr>
              <a:t>100 ragazzi </a:t>
            </a:r>
            <a:r>
              <a:rPr lang="it-IT" sz="3600" dirty="0">
                <a:latin typeface="+mn-lt"/>
                <a:cs typeface="Helvetica"/>
              </a:rPr>
              <a:t>coinvolti nei progetti di </a:t>
            </a:r>
            <a:r>
              <a:rPr lang="it-IT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Helvetica"/>
              </a:rPr>
              <a:t>servizio civile </a:t>
            </a:r>
            <a:r>
              <a:rPr lang="it-IT" sz="3600" dirty="0">
                <a:latin typeface="+mn-lt"/>
                <a:cs typeface="Helvetica"/>
              </a:rPr>
              <a:t>con ACLI Lombardia</a:t>
            </a:r>
            <a:endParaRPr lang="it-IT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3556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53284D-61B4-D14E-B9E0-F4DFBA0D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70" r="14206"/>
          <a:stretch/>
        </p:blipFill>
        <p:spPr>
          <a:xfrm>
            <a:off x="2" y="10"/>
            <a:ext cx="3729824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6B576ACE-29E1-E140-9CAE-1E034BB9D2AC}"/>
              </a:ext>
            </a:extLst>
          </p:cNvPr>
          <p:cNvSpPr txBox="1">
            <a:spLocks/>
          </p:cNvSpPr>
          <p:nvPr/>
        </p:nvSpPr>
        <p:spPr>
          <a:xfrm>
            <a:off x="4242511" y="1980550"/>
            <a:ext cx="4893178" cy="1749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defTabSz="457200">
              <a:buNone/>
            </a:pPr>
            <a:r>
              <a:rPr lang="en-US" sz="3700" dirty="0"/>
              <a:t>dal 1951l</a:t>
            </a:r>
            <a:r>
              <a:rPr lang="it-IT" sz="3700" dirty="0" err="1"/>
              <a:t>avoriamo</a:t>
            </a:r>
            <a:br>
              <a:rPr lang="it-IT" sz="3700" dirty="0"/>
            </a:br>
            <a:r>
              <a:rPr lang="it-IT" sz="3700" dirty="0"/>
              <a:t>per anticipare le competenze del futuro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905AE3-E8C2-A642-94EB-29D78BA77F56}"/>
              </a:ext>
            </a:extLst>
          </p:cNvPr>
          <p:cNvSpPr txBox="1">
            <a:spLocks/>
          </p:cNvSpPr>
          <p:nvPr/>
        </p:nvSpPr>
        <p:spPr>
          <a:xfrm>
            <a:off x="4242511" y="4495558"/>
            <a:ext cx="4457242" cy="847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defTabSz="457200">
              <a:buNone/>
            </a:pPr>
            <a:r>
              <a:rPr lang="it-IT" sz="4200" dirty="0" err="1"/>
              <a:t>enaiplombardia.eu</a:t>
            </a:r>
            <a:endParaRPr lang="it-IT" sz="4200" dirty="0"/>
          </a:p>
          <a:p>
            <a:pPr marL="0" indent="0" defTabSz="457200">
              <a:buNone/>
            </a:pPr>
            <a:endParaRPr lang="it-IT" sz="4000" i="1" dirty="0"/>
          </a:p>
          <a:p>
            <a:pPr marL="0" indent="0" defTabSz="457200">
              <a:buNone/>
            </a:pP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66B97D-D910-A940-939E-9DC35EA1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53" y="5212835"/>
            <a:ext cx="608758" cy="60875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E08B4A-2642-D945-B18A-1A0126E6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427" y="5212835"/>
            <a:ext cx="608758" cy="6087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0CC0989-46CD-3246-82FB-530107EC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828" y="5212836"/>
            <a:ext cx="608758" cy="6087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152AF6D-3461-8844-98AC-DB921E4EC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588" y="90282"/>
            <a:ext cx="1923831" cy="11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enaip varese sede">
            <a:extLst>
              <a:ext uri="{FF2B5EF4-FFF2-40B4-BE49-F238E27FC236}">
                <a16:creationId xmlns:a16="http://schemas.microsoft.com/office/drawing/2014/main" id="{0100640C-20AC-4489-97B0-0E5B37AC2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6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, edificio, cielo&#10;&#10;Descrizione generata automaticamente">
            <a:extLst>
              <a:ext uri="{FF2B5EF4-FFF2-40B4-BE49-F238E27FC236}">
                <a16:creationId xmlns:a16="http://schemas.microsoft.com/office/drawing/2014/main" id="{D3C48F90-5DE1-41B5-BF75-0A88EFA57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9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via, città, sedendo&#10;&#10;Descrizione generata automaticamente">
            <a:extLst>
              <a:ext uri="{FF2B5EF4-FFF2-40B4-BE49-F238E27FC236}">
                <a16:creationId xmlns:a16="http://schemas.microsoft.com/office/drawing/2014/main" id="{095B2657-8919-466A-9A7A-110926C68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6700" y="-609600"/>
            <a:ext cx="9410700" cy="778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4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interni, soffitto, tavolo, stanza&#10;&#10;Descrizione generata automaticamente">
            <a:extLst>
              <a:ext uri="{FF2B5EF4-FFF2-40B4-BE49-F238E27FC236}">
                <a16:creationId xmlns:a16="http://schemas.microsoft.com/office/drawing/2014/main" id="{90F2D0FB-E0AA-4389-AC69-7F9BBCB0C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7824" y="0"/>
            <a:ext cx="9521824" cy="6858000"/>
          </a:xfrm>
          <a:prstGeom prst="rect">
            <a:avLst/>
          </a:prstGeom>
        </p:spPr>
      </p:pic>
      <p:sp>
        <p:nvSpPr>
          <p:cNvPr id="52" name="Titolo 1">
            <a:extLst>
              <a:ext uri="{FF2B5EF4-FFF2-40B4-BE49-F238E27FC236}">
                <a16:creationId xmlns:a16="http://schemas.microsoft.com/office/drawing/2014/main" id="{FD3FD117-DEAC-4A29-981D-7C3E0AA5C6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375" y="1426780"/>
            <a:ext cx="8810625" cy="33289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7000" b="1" dirty="0">
                <a:solidFill>
                  <a:schemeClr val="tx1"/>
                </a:solidFill>
                <a:latin typeface="+mn-lt"/>
              </a:rPr>
              <a:t>146</a:t>
            </a:r>
            <a:r>
              <a:rPr lang="en-US" sz="7000" dirty="0">
                <a:solidFill>
                  <a:schemeClr val="tx1"/>
                </a:solidFill>
                <a:latin typeface="+mn-lt"/>
              </a:rPr>
              <a:t> LABORATORI</a:t>
            </a:r>
          </a:p>
        </p:txBody>
      </p:sp>
    </p:spTree>
    <p:extLst>
      <p:ext uri="{BB962C8B-B14F-4D97-AF65-F5344CB8AC3E}">
        <p14:creationId xmlns:p14="http://schemas.microsoft.com/office/powerpoint/2010/main" val="268106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ciambella, cucina, tavolo&#10;&#10;Descrizione generata automaticamente">
            <a:extLst>
              <a:ext uri="{FF2B5EF4-FFF2-40B4-BE49-F238E27FC236}">
                <a16:creationId xmlns:a16="http://schemas.microsoft.com/office/drawing/2014/main" id="{E5DA96D6-E8B4-4B79-8EAC-44C05EF0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16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32B86A6ADB6BA40B85C9F54FFE199B2" ma:contentTypeVersion="9" ma:contentTypeDescription="Creare un nuovo documento." ma:contentTypeScope="" ma:versionID="4572fb85a87fd1731f0b3d692292297e">
  <xsd:schema xmlns:xsd="http://www.w3.org/2001/XMLSchema" xmlns:xs="http://www.w3.org/2001/XMLSchema" xmlns:p="http://schemas.microsoft.com/office/2006/metadata/properties" xmlns:ns2="31d61cbb-2a9f-4fc5-a6e2-29057ea6a3d8" targetNamespace="http://schemas.microsoft.com/office/2006/metadata/properties" ma:root="true" ma:fieldsID="0fd84e02338ab79e3ad38e5a3a0b0b63" ns2:_="">
    <xsd:import namespace="31d61cbb-2a9f-4fc5-a6e2-29057ea6a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61cbb-2a9f-4fc5-a6e2-29057ea6a3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4D89FF-A75F-4E16-919E-5BCAFD2F83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E7DC0B-8C54-4996-A40C-FEDCF921BA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d61cbb-2a9f-4fc5-a6e2-29057ea6a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3D2DE7-4C98-4D5D-956C-B6193C9AAA30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be085cd8-0409-490c-bf14-b1e4b9ce13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5bcc602-1407-4dbc-a11c-59dd823fcbb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513</Words>
  <Application>Microsoft Office PowerPoint</Application>
  <PresentationFormat>Presentazione su schermo (4:3)</PresentationFormat>
  <Paragraphs>59</Paragraphs>
  <Slides>41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Tw Cen MT</vt:lpstr>
      <vt:lpstr>Wingdings 2</vt:lpstr>
      <vt:lpstr>Wingdings 3</vt:lpstr>
      <vt:lpstr>Personalizza struttura</vt:lpstr>
      <vt:lpstr>Ione</vt:lpstr>
      <vt:lpstr>Presentazione standard di PowerPoint</vt:lpstr>
      <vt:lpstr>BERGAMO - BOTTICINO  BRESCIA - BUSTO ARSIZIO CANTÙ - COMO  -  CREMONA  DALMINE - LECCO  MAGENTA  MANTOVA - MELZO - MILANO GIACINTI MILANO SEDE REGIONALE - MONTICELLO BRIANZA MORBEGNO - PAVIA  PIOLTELLO - ROMANO DI LOMBARDIA - VARESE  VIGEVANO - VIMERCATE   VOGHERA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146 LABORATORI</vt:lpstr>
      <vt:lpstr>Presentazione standard di PowerPoint</vt:lpstr>
      <vt:lpstr>270 AULE</vt:lpstr>
      <vt:lpstr>lavorano con noi 250 dipendenti  830 collaboratori</vt:lpstr>
      <vt:lpstr>Presentazione standard di PowerPoint</vt:lpstr>
      <vt:lpstr>CORSI di Istruzione e Formazione professionale - IeFP per Ragazzi dopo la terza media</vt:lpstr>
      <vt:lpstr>CORSI IeFP</vt:lpstr>
      <vt:lpstr>Presentazione standard di PowerPoint</vt:lpstr>
      <vt:lpstr>Presentazione standard di PowerPoint</vt:lpstr>
      <vt:lpstr>Presentazione standard di PowerPoint</vt:lpstr>
      <vt:lpstr> 4500 ragazzi nei corsi IeFP</vt:lpstr>
      <vt:lpstr>Il 95 % degli allievi conclude con successo il corso di studi</vt:lpstr>
      <vt:lpstr>Al termine dei corsi l’88% degli allievi lavora o  continua gli studi</vt:lpstr>
      <vt:lpstr>500 allievi ogni anno sono coinvolti in esperienze all’estero</vt:lpstr>
      <vt:lpstr>In un anno attiviamo oltre 150 percorsi personalizzati e inseriamo 400 allievi disabili nei corsi IeFP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APPRENDISTATO</vt:lpstr>
      <vt:lpstr>731 giovani, formati in apprendistato articolo 43 dal 2017 </vt:lpstr>
      <vt:lpstr>FORMAZIONE CONTINUA</vt:lpstr>
      <vt:lpstr>4700 lavoratori nei corsi in formazione continua all’anno  </vt:lpstr>
      <vt:lpstr>Presentazione standard di PowerPoint</vt:lpstr>
      <vt:lpstr>ALTA FORMAZIONE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Ferrari</dc:creator>
  <cp:lastModifiedBy>Marina Tognazzo</cp:lastModifiedBy>
  <cp:revision>10</cp:revision>
  <dcterms:created xsi:type="dcterms:W3CDTF">2020-10-14T09:32:54Z</dcterms:created>
  <dcterms:modified xsi:type="dcterms:W3CDTF">2020-10-29T14:21:42Z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0x010100732B86A6ADB6BA40B85C9F54FFE199B2</vt:lpwstr>
  </property>
</Properties>
</file>